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sldIdLst>
    <p:sldId id="256" r:id="rId2"/>
    <p:sldId id="2145705843" r:id="rId3"/>
    <p:sldId id="2145705929" r:id="rId4"/>
    <p:sldId id="2145705938" r:id="rId5"/>
    <p:sldId id="2145705930" r:id="rId6"/>
    <p:sldId id="2145705931" r:id="rId7"/>
    <p:sldId id="2145705932" r:id="rId8"/>
    <p:sldId id="2145705933" r:id="rId9"/>
    <p:sldId id="2145705934" r:id="rId10"/>
    <p:sldId id="2145705935" r:id="rId11"/>
    <p:sldId id="2145705936" r:id="rId12"/>
    <p:sldId id="2145705939" r:id="rId13"/>
    <p:sldId id="287" r:id="rId14"/>
  </p:sldIdLst>
  <p:sldSz cx="12192000" cy="6858000"/>
  <p:notesSz cx="6858000" cy="914400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3" autoAdjust="0"/>
    <p:restoredTop sz="96357" autoAdjust="0"/>
  </p:normalViewPr>
  <p:slideViewPr>
    <p:cSldViewPr snapToGrid="0">
      <p:cViewPr varScale="1">
        <p:scale>
          <a:sx n="113" d="100"/>
          <a:sy n="113" d="100"/>
        </p:scale>
        <p:origin x="8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6E8599A8-CD0F-4A45-9985-50D996F389BA}" type="datetimeFigureOut">
              <a:rPr lang="it-IT" smtClean="0"/>
              <a:t>07/02/2025</a:t>
            </a:fld>
            <a:endParaRPr lang="it-IT"/>
          </a:p>
        </p:txBody>
      </p:sp>
      <p:sp>
        <p:nvSpPr>
          <p:cNvPr id="5" name="Footer Placeholder 4"/>
          <p:cNvSpPr>
            <a:spLocks noGrp="1"/>
          </p:cNvSpPr>
          <p:nvPr>
            <p:ph type="ftr" sz="quarter" idx="11"/>
          </p:nvPr>
        </p:nvSpPr>
        <p:spPr>
          <a:xfrm>
            <a:off x="5332412" y="5883275"/>
            <a:ext cx="4324044" cy="365125"/>
          </a:xfrm>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31609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E8599A8-CD0F-4A45-9985-50D996F389BA}" type="datetimeFigureOut">
              <a:rPr lang="it-IT" smtClean="0"/>
              <a:t>07/02/2025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1414263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07/02/2025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2407887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07/02/2025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2860773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07/02/2025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1136511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07/02/2025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643317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07/02/2025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5616812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E8599A8-CD0F-4A45-9985-50D996F389BA}" type="datetimeFigureOut">
              <a:rPr lang="it-IT" smtClean="0"/>
              <a:t>07/02/2025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0012657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E8599A8-CD0F-4A45-9985-50D996F389BA}" type="datetimeFigureOut">
              <a:rPr lang="it-IT" smtClean="0"/>
              <a:t>07/02/2025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4018552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E8599A8-CD0F-4A45-9985-50D996F389BA}" type="datetimeFigureOut">
              <a:rPr lang="it-IT" smtClean="0"/>
              <a:t>07/02/2025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a:xfrm>
            <a:off x="10951856" y="5867131"/>
            <a:ext cx="551167" cy="365125"/>
          </a:xfrm>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2645492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07/02/2025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644665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6E8599A8-CD0F-4A45-9985-50D996F389BA}" type="datetimeFigureOut">
              <a:rPr lang="it-IT" smtClean="0"/>
              <a:t>07/02/2025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187936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6E8599A8-CD0F-4A45-9985-50D996F389BA}" type="datetimeFigureOut">
              <a:rPr lang="it-IT" smtClean="0"/>
              <a:t>07/02/2025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2740527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E8599A8-CD0F-4A45-9985-50D996F389BA}" type="datetimeFigureOut">
              <a:rPr lang="it-IT" smtClean="0"/>
              <a:t>07/02/2025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959552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8599A8-CD0F-4A45-9985-50D996F389BA}" type="datetimeFigureOut">
              <a:rPr lang="it-IT" smtClean="0"/>
              <a:t>07/02/2025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1599308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E8599A8-CD0F-4A45-9985-50D996F389BA}" type="datetimeFigureOut">
              <a:rPr lang="it-IT" smtClean="0"/>
              <a:t>07/02/2025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97450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E8599A8-CD0F-4A45-9985-50D996F389BA}" type="datetimeFigureOut">
              <a:rPr lang="it-IT" smtClean="0"/>
              <a:t>07/02/2025</a:t>
            </a:fld>
            <a:endParaRPr lang="it-IT"/>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173029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2.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602476C5-891C-55B1-830D-65BE32C924C7}"/>
              </a:ext>
            </a:extLst>
          </p:cNvPr>
          <p:cNvGraphicFramePr>
            <a:graphicFrameLocks noChangeAspect="1"/>
          </p:cNvGraphicFramePr>
          <p:nvPr userDrawn="1">
            <p:custDataLst>
              <p:tags r:id="rId19"/>
            </p:custDataLst>
            <p:extLst>
              <p:ext uri="{D42A27DB-BD31-4B8C-83A1-F6EECF244321}">
                <p14:modId xmlns:p14="http://schemas.microsoft.com/office/powerpoint/2010/main" val="34371482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20" imgW="347" imgH="348" progId="TCLayout.ActiveDocument.1">
                  <p:embed/>
                </p:oleObj>
              </mc:Choice>
              <mc:Fallback>
                <p:oleObj name="Diapositiva think-cell" r:id="rId20" imgW="347" imgH="348" progId="TCLayout.ActiveDocument.1">
                  <p:embed/>
                  <p:pic>
                    <p:nvPicPr>
                      <p:cNvPr id="15" name="think-cell data - do not delete" hidden="1">
                        <a:extLst>
                          <a:ext uri="{FF2B5EF4-FFF2-40B4-BE49-F238E27FC236}">
                            <a16:creationId xmlns:a16="http://schemas.microsoft.com/office/drawing/2014/main" id="{602476C5-891C-55B1-830D-65BE32C924C7}"/>
                          </a:ext>
                        </a:extLst>
                      </p:cNvPr>
                      <p:cNvPicPr/>
                      <p:nvPr/>
                    </p:nvPicPr>
                    <p:blipFill>
                      <a:blip r:embed="rId21"/>
                      <a:stretch>
                        <a:fillRect/>
                      </a:stretch>
                    </p:blipFill>
                    <p:spPr>
                      <a:xfrm>
                        <a:off x="1588" y="1588"/>
                        <a:ext cx="1588" cy="1588"/>
                      </a:xfrm>
                      <a:prstGeom prst="rect">
                        <a:avLst/>
                      </a:prstGeom>
                    </p:spPr>
                  </p:pic>
                </p:oleObj>
              </mc:Fallback>
            </mc:AlternateContent>
          </a:graphicData>
        </a:graphic>
      </p:graphicFrame>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E8599A8-CD0F-4A45-9985-50D996F389BA}" type="datetimeFigureOut">
              <a:rPr lang="it-IT" smtClean="0"/>
              <a:t>07/02/2025</a:t>
            </a:fld>
            <a:endParaRPr lang="it-IT"/>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t-IT"/>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EE8AB2A-538D-491B-B897-17682CA798B1}" type="slidenum">
              <a:rPr lang="it-IT" smtClean="0"/>
              <a:t>‹N›</a:t>
            </a:fld>
            <a:endParaRPr lang="it-IT"/>
          </a:p>
        </p:txBody>
      </p:sp>
    </p:spTree>
    <p:extLst>
      <p:ext uri="{BB962C8B-B14F-4D97-AF65-F5344CB8AC3E}">
        <p14:creationId xmlns:p14="http://schemas.microsoft.com/office/powerpoint/2010/main" val="3450788963"/>
      </p:ext>
    </p:extLst>
  </p:cSld>
  <p:clrMap bg1="lt1" tx1="dk1" bg2="lt2" tx2="dk2" accent1="accent1" accent2="accent2" accent3="accent3" accent4="accent4" accent5="accent5" accent6="accent6" hlink="hlink" folHlink="folHlink"/>
  <p:sldLayoutIdLst>
    <p:sldLayoutId id="2147483928" r:id="rId1"/>
    <p:sldLayoutId id="2147483929" r:id="rId2"/>
    <p:sldLayoutId id="2147483930" r:id="rId3"/>
    <p:sldLayoutId id="2147483931" r:id="rId4"/>
    <p:sldLayoutId id="2147483932" r:id="rId5"/>
    <p:sldLayoutId id="2147483933" r:id="rId6"/>
    <p:sldLayoutId id="2147483934" r:id="rId7"/>
    <p:sldLayoutId id="2147483935" r:id="rId8"/>
    <p:sldLayoutId id="2147483936" r:id="rId9"/>
    <p:sldLayoutId id="2147483937" r:id="rId10"/>
    <p:sldLayoutId id="2147483938" r:id="rId11"/>
    <p:sldLayoutId id="2147483939" r:id="rId12"/>
    <p:sldLayoutId id="2147483940" r:id="rId13"/>
    <p:sldLayoutId id="2147483941" r:id="rId14"/>
    <p:sldLayoutId id="2147483942" r:id="rId15"/>
    <p:sldLayoutId id="2147483943" r:id="rId16"/>
    <p:sldLayoutId id="214748394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oleObject" Target="../embeddings/oleObject2.bin"/><Relationship Id="rId7"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oleObject" Target="../embeddings/oleObject2.bin"/><Relationship Id="rId7"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tags" Target="../tags/tag13.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oleObject" Target="../embeddings/oleObject2.bin"/><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oleObject" Target="../embeddings/oleObject2.bin"/><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oleObject" Target="../embeddings/oleObject2.bin"/><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oleObject" Target="../embeddings/oleObject2.bin"/><Relationship Id="rId7"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tags" Target="../tags/tag7.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emf"/></Relationships>
</file>

<file path=ppt/slides/_rels/slide8.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oleObject" Target="../embeddings/oleObject2.bin"/><Relationship Id="rId7"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3.svg"/><Relationship Id="rId4" Type="http://schemas.openxmlformats.org/officeDocument/2006/relationships/image" Target="../media/image5.emf"/><Relationship Id="rId9"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oleObject" Target="../embeddings/oleObject2.bin"/><Relationship Id="rId7"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4">
            <a:extLst>
              <a:ext uri="{FF2B5EF4-FFF2-40B4-BE49-F238E27FC236}">
                <a16:creationId xmlns:a16="http://schemas.microsoft.com/office/drawing/2014/main" id="{D8ADD162-9439-4235-9524-5CA16AB505FF}"/>
              </a:ext>
            </a:extLst>
          </p:cNvPr>
          <p:cNvSpPr>
            <a:spLocks noGrp="1"/>
          </p:cNvSpPr>
          <p:nvPr>
            <p:ph type="subTitle" idx="1"/>
          </p:nvPr>
        </p:nvSpPr>
        <p:spPr>
          <a:xfrm>
            <a:off x="9878938" y="4871003"/>
            <a:ext cx="2232196" cy="1816844"/>
          </a:xfrm>
          <a:prstGeom prst="rect">
            <a:avLst/>
          </a:prstGeom>
          <a:ln w="28575">
            <a:solidFill>
              <a:schemeClr val="accent1">
                <a:lumMod val="75000"/>
              </a:schemeClr>
            </a:solidFill>
          </a:ln>
        </p:spPr>
        <p:txBody>
          <a:bodyPr wrap="square">
            <a:spAutoFit/>
          </a:bodyPr>
          <a:lstStyle/>
          <a:p>
            <a:pPr algn="l">
              <a:lnSpc>
                <a:spcPct val="120000"/>
              </a:lnSpc>
              <a:spcAft>
                <a:spcPts val="0"/>
              </a:spcAft>
            </a:pPr>
            <a:r>
              <a:rPr lang="it-IT" sz="1200" b="1" dirty="0">
                <a:solidFill>
                  <a:schemeClr val="bg1"/>
                </a:solidFill>
                <a:latin typeface="HelveticaNeueLT Std"/>
                <a:ea typeface="Calibri" panose="020F0502020204030204" pitchFamily="34" charset="0"/>
                <a:cs typeface="HelveticaNeueLT Std"/>
              </a:rPr>
              <a:t>ASMEL Associazione per la Sussidiarietà e la Modernizzazione degli Enti Locali</a:t>
            </a:r>
            <a:endParaRPr lang="it-IT" sz="1400" dirty="0">
              <a:solidFill>
                <a:schemeClr val="bg1"/>
              </a:solidFill>
              <a:effectLst/>
              <a:latin typeface="MinionPro-Regular"/>
              <a:ea typeface="Calibri" panose="020F0502020204030204" pitchFamily="34" charset="0"/>
              <a:cs typeface="MinionPro-Regular"/>
            </a:endParaRPr>
          </a:p>
          <a:p>
            <a:pPr algn="r">
              <a:lnSpc>
                <a:spcPct val="150000"/>
              </a:lnSpc>
              <a:spcAft>
                <a:spcPts val="0"/>
              </a:spcAft>
              <a:tabLst>
                <a:tab pos="3060065" algn="ctr"/>
                <a:tab pos="6120130" algn="r"/>
              </a:tabLst>
            </a:pPr>
            <a:r>
              <a:rPr lang="it-IT" sz="1200" b="1" dirty="0">
                <a:solidFill>
                  <a:schemeClr val="bg1"/>
                </a:solidFill>
                <a:latin typeface="HelveticaNeueLT Std"/>
                <a:ea typeface="Calibri" panose="020F0502020204030204" pitchFamily="34" charset="0"/>
                <a:cs typeface="HelveticaNeueLT Std"/>
              </a:rPr>
              <a:t>www.asmel.eu                            800165654                         webinar@asmel.eu</a:t>
            </a:r>
            <a:endParaRPr lang="it-IT"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Rettangolo 5">
            <a:extLst>
              <a:ext uri="{FF2B5EF4-FFF2-40B4-BE49-F238E27FC236}">
                <a16:creationId xmlns:a16="http://schemas.microsoft.com/office/drawing/2014/main" id="{0B7D1392-AEFD-415F-BA90-27829B755A9F}"/>
              </a:ext>
            </a:extLst>
          </p:cNvPr>
          <p:cNvSpPr/>
          <p:nvPr/>
        </p:nvSpPr>
        <p:spPr>
          <a:xfrm>
            <a:off x="2508190" y="1995361"/>
            <a:ext cx="8178860" cy="2185214"/>
          </a:xfrm>
          <a:prstGeom prst="rect">
            <a:avLst/>
          </a:prstGeom>
        </p:spPr>
        <p:txBody>
          <a:bodyPr wrap="square">
            <a:spAutoFit/>
          </a:bodyPr>
          <a:lstStyle/>
          <a:p>
            <a:pPr algn="ctr"/>
            <a:r>
              <a:rPr lang="it-IT" sz="2400" b="1" u="sng" dirty="0">
                <a:solidFill>
                  <a:schemeClr val="accent1">
                    <a:lumMod val="75000"/>
                  </a:schemeClr>
                </a:solidFill>
                <a:latin typeface="HelveticaNeueLT Std"/>
              </a:rPr>
              <a:t>24 GENNAIO 2025 ore 10:00 </a:t>
            </a:r>
          </a:p>
          <a:p>
            <a:pPr algn="ctr"/>
            <a:endParaRPr lang="it-IT" sz="2400" b="1" u="sng" dirty="0">
              <a:solidFill>
                <a:schemeClr val="accent1">
                  <a:lumMod val="75000"/>
                </a:schemeClr>
              </a:solidFill>
              <a:latin typeface="HelveticaNeueLT Std"/>
            </a:endParaRPr>
          </a:p>
          <a:p>
            <a:pPr algn="ctr"/>
            <a:r>
              <a:rPr lang="it-IT" sz="2400" b="1" cap="all" dirty="0">
                <a:solidFill>
                  <a:schemeClr val="accent1">
                    <a:lumMod val="50000"/>
                  </a:schemeClr>
                </a:solidFill>
                <a:latin typeface="HelveticaNeueLT Std"/>
              </a:rPr>
              <a:t>WHITE LIST ALLA LUCE DELLA PRONUNCIA DEL CONSIGLIO DI STATO N. 9201/2024</a:t>
            </a:r>
          </a:p>
          <a:p>
            <a:pPr algn="ctr"/>
            <a:endParaRPr lang="it-IT" sz="2400" b="1" cap="all" dirty="0">
              <a:solidFill>
                <a:schemeClr val="accent1">
                  <a:lumMod val="50000"/>
                </a:schemeClr>
              </a:solidFill>
              <a:latin typeface="HelveticaNeueLT Std"/>
            </a:endParaRPr>
          </a:p>
          <a:p>
            <a:pPr algn="ctr"/>
            <a:r>
              <a:rPr lang="it-IT" sz="1600" b="1" cap="all" dirty="0">
                <a:solidFill>
                  <a:schemeClr val="accent2">
                    <a:lumMod val="50000"/>
                  </a:schemeClr>
                </a:solidFill>
                <a:latin typeface="HelveticaNeueLT Std"/>
              </a:rPr>
              <a:t>Relatore: AVV. FEDERICO BUSBANI</a:t>
            </a:r>
          </a:p>
        </p:txBody>
      </p:sp>
      <p:pic>
        <p:nvPicPr>
          <p:cNvPr id="3" name="Immagine 2">
            <a:extLst>
              <a:ext uri="{FF2B5EF4-FFF2-40B4-BE49-F238E27FC236}">
                <a16:creationId xmlns:a16="http://schemas.microsoft.com/office/drawing/2014/main" id="{EF8A0E8F-0EBA-4BC6-8F0F-95D81F8E90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2839" y="78846"/>
            <a:ext cx="1818295" cy="872610"/>
          </a:xfrm>
          <a:prstGeom prst="rect">
            <a:avLst/>
          </a:prstGeom>
        </p:spPr>
      </p:pic>
      <p:pic>
        <p:nvPicPr>
          <p:cNvPr id="7" name="Immagine 6">
            <a:extLst>
              <a:ext uri="{FF2B5EF4-FFF2-40B4-BE49-F238E27FC236}">
                <a16:creationId xmlns:a16="http://schemas.microsoft.com/office/drawing/2014/main" id="{399FA69E-8C66-4D3E-9D6E-F41E585307AD}"/>
              </a:ext>
            </a:extLst>
          </p:cNvPr>
          <p:cNvPicPr>
            <a:picLocks noChangeAspect="1"/>
          </p:cNvPicPr>
          <p:nvPr/>
        </p:nvPicPr>
        <p:blipFill>
          <a:blip r:embed="rId3"/>
          <a:stretch>
            <a:fillRect/>
          </a:stretch>
        </p:blipFill>
        <p:spPr>
          <a:xfrm>
            <a:off x="0" y="5741105"/>
            <a:ext cx="1689744" cy="1116895"/>
          </a:xfrm>
          <a:prstGeom prst="rect">
            <a:avLst/>
          </a:prstGeom>
        </p:spPr>
      </p:pic>
    </p:spTree>
    <p:extLst>
      <p:ext uri="{BB962C8B-B14F-4D97-AF65-F5344CB8AC3E}">
        <p14:creationId xmlns:p14="http://schemas.microsoft.com/office/powerpoint/2010/main" val="339441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D41B4-19E9-25C1-97C6-B07B4F79789E}"/>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3C6B39CE-C876-6527-C541-11C608B69FF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4" name="think-cell data - do not delete" hidden="1">
                        <a:extLst>
                          <a:ext uri="{FF2B5EF4-FFF2-40B4-BE49-F238E27FC236}">
                            <a16:creationId xmlns:a16="http://schemas.microsoft.com/office/drawing/2014/main" id="{1DD40A1F-0398-6AA0-73B8-6ACD0F9CF44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6730785B-B964-9E63-1302-64EC2AD004A8}"/>
              </a:ext>
            </a:extLst>
          </p:cNvPr>
          <p:cNvSpPr txBox="1">
            <a:spLocks/>
          </p:cNvSpPr>
          <p:nvPr/>
        </p:nvSpPr>
        <p:spPr>
          <a:xfrm>
            <a:off x="1734103" y="86407"/>
            <a:ext cx="10026887" cy="121969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r>
              <a:rPr lang="it-IT" sz="1800" b="1" dirty="0">
                <a:solidFill>
                  <a:srgbClr val="006AB2"/>
                </a:solidFill>
                <a:latin typeface="Helvetica" panose="020B0604020202020204" pitchFamily="34" charset="0"/>
                <a:ea typeface="Calibri" panose="020F0502020204030204" pitchFamily="34" charset="0"/>
                <a:cs typeface="Arial" panose="020B0604020202020204" pitchFamily="34" charset="0"/>
              </a:rPr>
              <a:t>La posizione della Corte</a:t>
            </a:r>
            <a:endParaRPr lang="it-IT" sz="3200" dirty="0"/>
          </a:p>
        </p:txBody>
      </p:sp>
      <p:cxnSp>
        <p:nvCxnSpPr>
          <p:cNvPr id="6" name="Connettore diritto 5">
            <a:extLst>
              <a:ext uri="{FF2B5EF4-FFF2-40B4-BE49-F238E27FC236}">
                <a16:creationId xmlns:a16="http://schemas.microsoft.com/office/drawing/2014/main" id="{2CE19161-E9FE-35CD-F3C6-9A90FE759934}"/>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BABA81CF-7FAC-2315-0C3F-73B877C4036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9CCB0324-F450-6C3F-B99D-A2A6112B5DFD}"/>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C12D0564-C92C-A282-6EE9-98F4D751B25D}"/>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ttore diritto 10">
            <a:extLst>
              <a:ext uri="{FF2B5EF4-FFF2-40B4-BE49-F238E27FC236}">
                <a16:creationId xmlns:a16="http://schemas.microsoft.com/office/drawing/2014/main" id="{686C73C8-895B-1A1C-211D-548CBF5FB4AE}"/>
              </a:ext>
            </a:extLst>
          </p:cNvPr>
          <p:cNvCxnSpPr>
            <a:cxnSpLocks/>
          </p:cNvCxnSpPr>
          <p:nvPr/>
        </p:nvCxnSpPr>
        <p:spPr>
          <a:xfrm>
            <a:off x="2554341" y="1683063"/>
            <a:ext cx="0" cy="4634066"/>
          </a:xfrm>
          <a:prstGeom prst="line">
            <a:avLst/>
          </a:prstGeom>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85B4CAF8-0711-98DF-824C-5BD320B765B6}"/>
              </a:ext>
            </a:extLst>
          </p:cNvPr>
          <p:cNvSpPr txBox="1"/>
          <p:nvPr/>
        </p:nvSpPr>
        <p:spPr>
          <a:xfrm>
            <a:off x="2758919" y="1406468"/>
            <a:ext cx="9002071" cy="5016758"/>
          </a:xfrm>
          <a:prstGeom prst="rect">
            <a:avLst/>
          </a:prstGeom>
          <a:noFill/>
        </p:spPr>
        <p:txBody>
          <a:bodyPr wrap="square">
            <a:spAutoFit/>
          </a:bodyPr>
          <a:lstStyle/>
          <a:p>
            <a:pPr algn="just"/>
            <a:r>
              <a:rPr lang="it-IT" sz="2000" dirty="0"/>
              <a:t>In tal senso depone anche la considerazione che </a:t>
            </a:r>
            <a:r>
              <a:rPr lang="it-IT" sz="2000" b="1" dirty="0"/>
              <a:t>mentre le attività riconducibili alle dette categorie generali OG2 II e OG11 II incidono </a:t>
            </a:r>
            <a:r>
              <a:rPr lang="it-IT" sz="2000" dirty="0"/>
              <a:t>rispettivamente in ragione del 51,73% e del 48,27%, quelle riconducibili alle </a:t>
            </a:r>
            <a:r>
              <a:rPr lang="it-IT" sz="2000" b="1" dirty="0"/>
              <a:t>voci n. 58 </a:t>
            </a:r>
            <a:r>
              <a:rPr lang="it-IT" sz="2000" dirty="0"/>
              <a:t>– carico e trasporto a discariche e/o impianti autorizzati (…) – e n. </a:t>
            </a:r>
            <a:r>
              <a:rPr lang="it-IT" sz="2000" b="1" dirty="0"/>
              <a:t>59</a:t>
            </a:r>
            <a:r>
              <a:rPr lang="it-IT" sz="2000" dirty="0"/>
              <a:t> – costo per il conferimento dei rifiuti a impianto di recupero o discarica autorizzata (…) – </a:t>
            </a:r>
            <a:r>
              <a:rPr lang="it-IT" sz="2000" dirty="0">
                <a:highlight>
                  <a:srgbClr val="FFFF00"/>
                </a:highlight>
              </a:rPr>
              <a:t>presentano, nell’economia complessiva dell’appalto oggetto di causa, </a:t>
            </a:r>
            <a:r>
              <a:rPr lang="it-IT" sz="2000" b="1" dirty="0">
                <a:solidFill>
                  <a:schemeClr val="accent1"/>
                </a:solidFill>
                <a:highlight>
                  <a:srgbClr val="FFFF00"/>
                </a:highlight>
              </a:rPr>
              <a:t>un carattere pacificamente accessorio</a:t>
            </a:r>
            <a:r>
              <a:rPr lang="it-IT" sz="2000" dirty="0">
                <a:highlight>
                  <a:srgbClr val="FFFF00"/>
                </a:highlight>
              </a:rPr>
              <a:t>, come dimostrano anche i relativi importi pari rispettivamente a € 1.983,60 ed € 4.958,24.</a:t>
            </a:r>
          </a:p>
          <a:p>
            <a:pPr algn="just"/>
            <a:endParaRPr lang="it-IT" sz="2000" dirty="0"/>
          </a:p>
          <a:p>
            <a:pPr algn="just"/>
            <a:r>
              <a:rPr lang="it-IT" sz="2000" dirty="0">
                <a:highlight>
                  <a:srgbClr val="FFFF00"/>
                </a:highlight>
              </a:rPr>
              <a:t>Al riguardo si può accedere alla prospettazione dell’ente appellante secondo la quale le voci n. 58 e n. 59 sono state indicate nel computo metrico </a:t>
            </a:r>
            <a:r>
              <a:rPr lang="it-IT" sz="2000" b="1" dirty="0">
                <a:solidFill>
                  <a:schemeClr val="accent1"/>
                </a:solidFill>
                <a:highlight>
                  <a:srgbClr val="FFFF00"/>
                </a:highlight>
              </a:rPr>
              <a:t>ai soli fini della stima del costo di un servizio non oggetto della procedura di gara</a:t>
            </a:r>
            <a:r>
              <a:rPr lang="it-IT" sz="2000" dirty="0"/>
              <a:t>, ma accessorio rispetto all’oggetto della stessa potendosi presumere che le demolizioni avrebbero prodotto dei rifiuti da smaltire e trasferire in discarica. </a:t>
            </a:r>
            <a:r>
              <a:rPr lang="it-IT" sz="2000" b="1" dirty="0"/>
              <a:t>Si tratta, pertanto, di voci relative ad attività inidonee a far sorgere l’obbligo di iscrizione alla white list già in fase di gara.</a:t>
            </a:r>
          </a:p>
        </p:txBody>
      </p:sp>
      <p:pic>
        <p:nvPicPr>
          <p:cNvPr id="10" name="Elemento grafico 9" descr="Riunione con riempimento a tinta unita">
            <a:extLst>
              <a:ext uri="{FF2B5EF4-FFF2-40B4-BE49-F238E27FC236}">
                <a16:creationId xmlns:a16="http://schemas.microsoft.com/office/drawing/2014/main" id="{725F992F-4E18-86AA-AF13-9EA14DAFF3F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435364" y="2103582"/>
            <a:ext cx="914400" cy="914400"/>
          </a:xfrm>
          <a:prstGeom prst="rect">
            <a:avLst/>
          </a:prstGeom>
        </p:spPr>
      </p:pic>
    </p:spTree>
    <p:extLst>
      <p:ext uri="{BB962C8B-B14F-4D97-AF65-F5344CB8AC3E}">
        <p14:creationId xmlns:p14="http://schemas.microsoft.com/office/powerpoint/2010/main" val="936093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63B21-D623-05CA-26E4-35D75FAF3032}"/>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0AB3B836-ACB9-1BFA-E6B5-FBE74EF88B6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4" name="think-cell data - do not delete" hidden="1">
                        <a:extLst>
                          <a:ext uri="{FF2B5EF4-FFF2-40B4-BE49-F238E27FC236}">
                            <a16:creationId xmlns:a16="http://schemas.microsoft.com/office/drawing/2014/main" id="{1DD40A1F-0398-6AA0-73B8-6ACD0F9CF44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EF7A47B8-09CF-3F52-73C5-15320F7962C4}"/>
              </a:ext>
            </a:extLst>
          </p:cNvPr>
          <p:cNvSpPr txBox="1">
            <a:spLocks/>
          </p:cNvSpPr>
          <p:nvPr/>
        </p:nvSpPr>
        <p:spPr>
          <a:xfrm>
            <a:off x="1734103" y="86407"/>
            <a:ext cx="10026887" cy="121969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r>
              <a:rPr lang="it-IT" sz="1800" b="1" dirty="0">
                <a:solidFill>
                  <a:srgbClr val="006AB2"/>
                </a:solidFill>
                <a:highlight>
                  <a:srgbClr val="FFFF00"/>
                </a:highlight>
                <a:latin typeface="Helvetica" panose="020B0604020202020204" pitchFamily="34" charset="0"/>
                <a:ea typeface="Calibri" panose="020F0502020204030204" pitchFamily="34" charset="0"/>
                <a:cs typeface="Arial" panose="020B0604020202020204" pitchFamily="34" charset="0"/>
              </a:rPr>
              <a:t>SUBAPPALTO</a:t>
            </a:r>
            <a:endParaRPr lang="it-IT" sz="3200" dirty="0">
              <a:highlight>
                <a:srgbClr val="FFFF00"/>
              </a:highlight>
            </a:endParaRPr>
          </a:p>
        </p:txBody>
      </p:sp>
      <p:cxnSp>
        <p:nvCxnSpPr>
          <p:cNvPr id="6" name="Connettore diritto 5">
            <a:extLst>
              <a:ext uri="{FF2B5EF4-FFF2-40B4-BE49-F238E27FC236}">
                <a16:creationId xmlns:a16="http://schemas.microsoft.com/office/drawing/2014/main" id="{63438C48-B093-14C6-DE10-C800B1F99EC8}"/>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60483061-3A27-98EB-80D3-02611685C8C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AF3A2AFD-0162-B119-BF90-7155CA88D9AF}"/>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C62B325E-9EB0-87B5-2AD0-B3ED4ECA87DD}"/>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83DD2E1A-709E-7249-B04F-C260AECF2E73}"/>
              </a:ext>
            </a:extLst>
          </p:cNvPr>
          <p:cNvSpPr txBox="1"/>
          <p:nvPr/>
        </p:nvSpPr>
        <p:spPr>
          <a:xfrm>
            <a:off x="3466657" y="1977966"/>
            <a:ext cx="7765467" cy="4093428"/>
          </a:xfrm>
          <a:prstGeom prst="rect">
            <a:avLst/>
          </a:prstGeom>
          <a:noFill/>
        </p:spPr>
        <p:txBody>
          <a:bodyPr wrap="square">
            <a:spAutoFit/>
          </a:bodyPr>
          <a:lstStyle/>
          <a:p>
            <a:pPr algn="just"/>
            <a:r>
              <a:rPr lang="it-IT" sz="2000" b="1" dirty="0"/>
              <a:t>“Le attività di cui alle voci n. 58 e n. 59 – inserite nella macro categoria “demolizioni” – debbono anche ritenersi ricomprese nella dichiarazione di subappalto </a:t>
            </a:r>
            <a:r>
              <a:rPr lang="it-IT" sz="2000" dirty="0"/>
              <a:t>di cui al Modello 7, avendo evidentemente fatto riferimento il concorrente alle macro categorie individuate nel computo metrico del 9 maggio 2023 (scavi e rinterri, demolizioni, opere in pietra da taglio, alla fornitura di infissi ecc.), ciascuna delle quali a sua volta suddivisa in sotto voci”.</a:t>
            </a:r>
          </a:p>
          <a:p>
            <a:pPr algn="just"/>
            <a:endParaRPr lang="it-IT" sz="2000" dirty="0">
              <a:highlight>
                <a:srgbClr val="FFFF00"/>
              </a:highlight>
            </a:endParaRPr>
          </a:p>
          <a:p>
            <a:pPr algn="just"/>
            <a:r>
              <a:rPr lang="it-IT" sz="2000" dirty="0">
                <a:highlight>
                  <a:srgbClr val="FFFF00"/>
                </a:highlight>
              </a:rPr>
              <a:t>Ciò posto, a prescindere dalle considerazioni di cui alle precedenti slide, in caso di subappalto la Corte dispone che il soggetto tenuto alla presentazione della White list sia unicamente l’operatore esecutore, quindi subappaltatore, delle attività sottoposte a rischio di infiltrazione mafiosa.</a:t>
            </a:r>
          </a:p>
        </p:txBody>
      </p:sp>
      <p:sp>
        <p:nvSpPr>
          <p:cNvPr id="10" name="Doppia parentesi quadra 9">
            <a:extLst>
              <a:ext uri="{FF2B5EF4-FFF2-40B4-BE49-F238E27FC236}">
                <a16:creationId xmlns:a16="http://schemas.microsoft.com/office/drawing/2014/main" id="{A3BB0D7D-DD66-8564-28CC-48A7ED5E2903}"/>
              </a:ext>
            </a:extLst>
          </p:cNvPr>
          <p:cNvSpPr/>
          <p:nvPr/>
        </p:nvSpPr>
        <p:spPr>
          <a:xfrm>
            <a:off x="3103418" y="1828805"/>
            <a:ext cx="8478982" cy="4174836"/>
          </a:xfrm>
          <a:prstGeom prst="bracketPair">
            <a:avLst>
              <a:gd name="adj" fmla="val 6711"/>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it-IT"/>
          </a:p>
        </p:txBody>
      </p:sp>
      <p:pic>
        <p:nvPicPr>
          <p:cNvPr id="13" name="Elemento grafico 12" descr="Megafono1 con riempimento a tinta unita">
            <a:extLst>
              <a:ext uri="{FF2B5EF4-FFF2-40B4-BE49-F238E27FC236}">
                <a16:creationId xmlns:a16="http://schemas.microsoft.com/office/drawing/2014/main" id="{8FFE32D9-2981-BBCE-025C-61610FE5727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103557" y="1736339"/>
            <a:ext cx="914400" cy="914400"/>
          </a:xfrm>
          <a:prstGeom prst="rect">
            <a:avLst/>
          </a:prstGeom>
        </p:spPr>
      </p:pic>
    </p:spTree>
    <p:extLst>
      <p:ext uri="{BB962C8B-B14F-4D97-AF65-F5344CB8AC3E}">
        <p14:creationId xmlns:p14="http://schemas.microsoft.com/office/powerpoint/2010/main" val="1581519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40D10-0145-B33C-DF73-C36AE97A4A6D}"/>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027192DA-10DA-DE74-43F6-02A3840D0B1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4" name="think-cell data - do not delete" hidden="1">
                        <a:extLst>
                          <a:ext uri="{FF2B5EF4-FFF2-40B4-BE49-F238E27FC236}">
                            <a16:creationId xmlns:a16="http://schemas.microsoft.com/office/drawing/2014/main" id="{0AB3B836-ACB9-1BFA-E6B5-FBE74EF88B6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EC243794-E34B-B5ED-79C9-D9DF6BA53BBB}"/>
              </a:ext>
            </a:extLst>
          </p:cNvPr>
          <p:cNvSpPr txBox="1">
            <a:spLocks/>
          </p:cNvSpPr>
          <p:nvPr/>
        </p:nvSpPr>
        <p:spPr>
          <a:xfrm>
            <a:off x="1734103" y="86407"/>
            <a:ext cx="10026887" cy="121969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endParaRPr lang="it-IT" sz="3200" dirty="0">
              <a:highlight>
                <a:srgbClr val="FFFF00"/>
              </a:highlight>
            </a:endParaRPr>
          </a:p>
        </p:txBody>
      </p:sp>
      <p:cxnSp>
        <p:nvCxnSpPr>
          <p:cNvPr id="6" name="Connettore diritto 5">
            <a:extLst>
              <a:ext uri="{FF2B5EF4-FFF2-40B4-BE49-F238E27FC236}">
                <a16:creationId xmlns:a16="http://schemas.microsoft.com/office/drawing/2014/main" id="{1A6B90AE-11AB-A578-C7CF-8073730F51CF}"/>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B4CF264B-1DDA-960D-3E74-15366FFF8A9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6BB385DA-1BCF-CBF0-E055-D0DC3E037999}"/>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79A0646A-5FB6-F57C-EC55-DC888465F8F7}"/>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5593B67F-5FF9-4E22-1CF5-2FFF93FE01C0}"/>
              </a:ext>
            </a:extLst>
          </p:cNvPr>
          <p:cNvSpPr txBox="1"/>
          <p:nvPr/>
        </p:nvSpPr>
        <p:spPr>
          <a:xfrm>
            <a:off x="1900096" y="1306098"/>
            <a:ext cx="10026886" cy="4524315"/>
          </a:xfrm>
          <a:prstGeom prst="rect">
            <a:avLst/>
          </a:prstGeom>
          <a:noFill/>
        </p:spPr>
        <p:txBody>
          <a:bodyPr wrap="square">
            <a:spAutoFit/>
          </a:bodyPr>
          <a:lstStyle/>
          <a:p>
            <a:pPr algn="l">
              <a:buFont typeface="Arial" panose="020B0604020202020204" pitchFamily="34" charset="0"/>
              <a:buChar char="•"/>
            </a:pPr>
            <a:r>
              <a:rPr lang="it-IT" sz="1600" b="0" i="0" dirty="0">
                <a:solidFill>
                  <a:srgbClr val="222222"/>
                </a:solidFill>
                <a:effectLst/>
                <a:latin typeface="Arial" panose="020B0604020202020204" pitchFamily="34" charset="0"/>
              </a:rPr>
              <a:t>L'OBBLIGO DI ISCRIZIONE ALLE WHITE LIST AFFERENTE A SERVIZI E FORNITURE È ESTESO ANCHE ALLE SOCIETÀ COOPERATIVE SOCIALI E AGLI ENTI DEL TERZO SETTORE?</a:t>
            </a:r>
          </a:p>
          <a:p>
            <a:pPr algn="l">
              <a:buFont typeface="Arial" panose="020B0604020202020204" pitchFamily="34" charset="0"/>
              <a:buChar char="•"/>
            </a:pPr>
            <a:endParaRPr lang="it-IT" sz="1600" b="0" i="0" dirty="0">
              <a:solidFill>
                <a:srgbClr val="222222"/>
              </a:solidFill>
              <a:effectLst/>
              <a:latin typeface="Arial" panose="020B0604020202020204" pitchFamily="34" charset="0"/>
            </a:endParaRPr>
          </a:p>
          <a:p>
            <a:pPr algn="l">
              <a:buFont typeface="Arial" panose="020B0604020202020204" pitchFamily="34" charset="0"/>
              <a:buChar char="•"/>
            </a:pPr>
            <a:r>
              <a:rPr lang="it-IT" sz="1600" b="0" i="0" dirty="0">
                <a:solidFill>
                  <a:srgbClr val="222222"/>
                </a:solidFill>
                <a:effectLst/>
                <a:latin typeface="Arial" panose="020B0604020202020204" pitchFamily="34" charset="0"/>
              </a:rPr>
              <a:t>APPALTO MISTO A CONTRAENTE GENERALE, DURATA 20 ANNI PER EFFICIENTAM. EL. P.I. CON IMPORTO LAVORI DI € 3.500.000 CIRCA E IMPORTO CONTRATTUALE DI OLTRE 15 MILIONI: È LECITO CHIEDERE LA WHITE LIST PER ATTIVITÀ ACCESSORIE (SCAVI, NOLI, FERRO)?</a:t>
            </a:r>
          </a:p>
          <a:p>
            <a:pPr algn="l">
              <a:buFont typeface="Arial" panose="020B0604020202020204" pitchFamily="34" charset="0"/>
              <a:buChar char="•"/>
            </a:pPr>
            <a:endParaRPr lang="it-IT" sz="1600" b="0" i="0" dirty="0">
              <a:solidFill>
                <a:srgbClr val="222222"/>
              </a:solidFill>
              <a:effectLst/>
              <a:latin typeface="Arial" panose="020B0604020202020204" pitchFamily="34" charset="0"/>
            </a:endParaRPr>
          </a:p>
          <a:p>
            <a:pPr algn="l">
              <a:buFont typeface="Arial" panose="020B0604020202020204" pitchFamily="34" charset="0"/>
              <a:buChar char="•"/>
            </a:pPr>
            <a:r>
              <a:rPr lang="it-IT" sz="1600" b="0" i="0" dirty="0">
                <a:solidFill>
                  <a:srgbClr val="222222"/>
                </a:solidFill>
                <a:effectLst/>
                <a:latin typeface="Arial" panose="020B0604020202020204" pitchFamily="34" charset="0"/>
              </a:rPr>
              <a:t>LA VERIFICA DELLA WHITE LIST O LE CERTIFICAZIONI ANTIMAFIA (COMUNICAZIONE/INFORMAZIONE) DEVONO ESSERE EFFETTUATE AI FINI DELL'AGGIUDICAZIONE ASSIEME ALLE ALTRE VERIFICHE DI CUI AGLI ARTT. 94 E SS DEL CODICE O SOLO AI FINI DELLA STIPULA DEL CONTRATTO?</a:t>
            </a:r>
          </a:p>
          <a:p>
            <a:pPr algn="l">
              <a:buFont typeface="Arial" panose="020B0604020202020204" pitchFamily="34" charset="0"/>
              <a:buChar char="•"/>
            </a:pPr>
            <a:endParaRPr lang="it-IT" sz="1600" b="0" i="0" dirty="0">
              <a:solidFill>
                <a:srgbClr val="222222"/>
              </a:solidFill>
              <a:effectLst/>
              <a:latin typeface="Arial" panose="020B0604020202020204" pitchFamily="34" charset="0"/>
            </a:endParaRPr>
          </a:p>
          <a:p>
            <a:pPr algn="l">
              <a:buFont typeface="Arial" panose="020B0604020202020204" pitchFamily="34" charset="0"/>
              <a:buChar char="•"/>
            </a:pPr>
            <a:r>
              <a:rPr lang="it-IT" sz="1600" b="0" i="0" dirty="0">
                <a:solidFill>
                  <a:srgbClr val="222222"/>
                </a:solidFill>
                <a:effectLst/>
                <a:latin typeface="Arial" panose="020B0604020202020204" pitchFamily="34" charset="0"/>
              </a:rPr>
              <a:t>ISCRIZIONE ALLA WHITE LIST È UN REQUISITO PER L'AMMISSIONE ALLA PROCEDURA DI GARA O PER L'ESECUZIONE?</a:t>
            </a:r>
          </a:p>
          <a:p>
            <a:pPr algn="l">
              <a:buFont typeface="Arial" panose="020B0604020202020204" pitchFamily="34" charset="0"/>
              <a:buChar char="•"/>
            </a:pPr>
            <a:endParaRPr lang="it-IT" sz="1600" b="0" i="0" dirty="0">
              <a:solidFill>
                <a:srgbClr val="222222"/>
              </a:solidFill>
              <a:effectLst/>
              <a:latin typeface="Arial" panose="020B0604020202020204" pitchFamily="34" charset="0"/>
            </a:endParaRPr>
          </a:p>
          <a:p>
            <a:pPr algn="l">
              <a:buFont typeface="Arial" panose="020B0604020202020204" pitchFamily="34" charset="0"/>
              <a:buChar char="•"/>
            </a:pPr>
            <a:r>
              <a:rPr lang="it-IT" sz="1600" b="0" i="0" dirty="0">
                <a:solidFill>
                  <a:srgbClr val="222222"/>
                </a:solidFill>
                <a:effectLst/>
                <a:latin typeface="Arial" panose="020B0604020202020204" pitchFamily="34" charset="0"/>
              </a:rPr>
              <a:t>COSA OCCORRE FARE QUANDO DAI SITI DELLE PREFETTURE L'ISCRIZIONE RISULTA IN RINNOVO?</a:t>
            </a:r>
          </a:p>
          <a:p>
            <a:pPr algn="l">
              <a:buFont typeface="Arial" panose="020B0604020202020204" pitchFamily="34" charset="0"/>
              <a:buChar char="•"/>
            </a:pPr>
            <a:r>
              <a:rPr lang="it-IT" sz="1600" b="0" i="0" dirty="0">
                <a:solidFill>
                  <a:srgbClr val="222222"/>
                </a:solidFill>
                <a:effectLst/>
                <a:latin typeface="Arial" panose="020B0604020202020204" pitchFamily="34" charset="0"/>
              </a:rPr>
              <a:t>UNA AMMINISTRAZIONE COMUNALE, PER UN AFFIDAMENTO, IN QUALI CASI È ESONERATA DAL CHIEDERE L'INFORMATIVA ANTIMAFIA?</a:t>
            </a:r>
          </a:p>
        </p:txBody>
      </p:sp>
      <p:sp>
        <p:nvSpPr>
          <p:cNvPr id="10" name="Doppia parentesi quadra 9">
            <a:extLst>
              <a:ext uri="{FF2B5EF4-FFF2-40B4-BE49-F238E27FC236}">
                <a16:creationId xmlns:a16="http://schemas.microsoft.com/office/drawing/2014/main" id="{2A5B9AB6-C148-D0CB-F03E-25348BEE6ACA}"/>
              </a:ext>
            </a:extLst>
          </p:cNvPr>
          <p:cNvSpPr/>
          <p:nvPr/>
        </p:nvSpPr>
        <p:spPr>
          <a:xfrm>
            <a:off x="1635078" y="891547"/>
            <a:ext cx="10556922" cy="5148932"/>
          </a:xfrm>
          <a:prstGeom prst="bracketPair">
            <a:avLst>
              <a:gd name="adj" fmla="val 6711"/>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it-IT"/>
          </a:p>
        </p:txBody>
      </p:sp>
    </p:spTree>
    <p:extLst>
      <p:ext uri="{BB962C8B-B14F-4D97-AF65-F5344CB8AC3E}">
        <p14:creationId xmlns:p14="http://schemas.microsoft.com/office/powerpoint/2010/main" val="3909476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EAC8D6EC-3851-83A2-A355-4680F18BE98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47" imgH="348" progId="TCLayout.ActiveDocument.1">
                  <p:embed/>
                </p:oleObj>
              </mc:Choice>
              <mc:Fallback>
                <p:oleObj name="Diapositiva think-cell" r:id="rId3" imgW="347" imgH="348" progId="TCLayout.ActiveDocument.1">
                  <p:embed/>
                  <p:pic>
                    <p:nvPicPr>
                      <p:cNvPr id="4" name="think-cell data - do not delete" hidden="1">
                        <a:extLst>
                          <a:ext uri="{FF2B5EF4-FFF2-40B4-BE49-F238E27FC236}">
                            <a16:creationId xmlns:a16="http://schemas.microsoft.com/office/drawing/2014/main" id="{EAC8D6EC-3851-83A2-A355-4680F18BE98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CasellaDiTesto 1">
            <a:extLst>
              <a:ext uri="{FF2B5EF4-FFF2-40B4-BE49-F238E27FC236}">
                <a16:creationId xmlns:a16="http://schemas.microsoft.com/office/drawing/2014/main" id="{6E7C22B4-9B15-B9C9-C855-1DA09AF62C66}"/>
              </a:ext>
            </a:extLst>
          </p:cNvPr>
          <p:cNvSpPr txBox="1"/>
          <p:nvPr/>
        </p:nvSpPr>
        <p:spPr>
          <a:xfrm>
            <a:off x="4462331" y="3198167"/>
            <a:ext cx="3267337" cy="461665"/>
          </a:xfrm>
          <a:prstGeom prst="rect">
            <a:avLst/>
          </a:prstGeom>
          <a:noFill/>
        </p:spPr>
        <p:txBody>
          <a:bodyPr wrap="square">
            <a:spAutoFit/>
          </a:bodyPr>
          <a:lstStyle/>
          <a:p>
            <a:r>
              <a:rPr lang="it-IT" sz="2400" b="1" dirty="0">
                <a:solidFill>
                  <a:schemeClr val="accent1"/>
                </a:solidFill>
              </a:rPr>
              <a:t>Grazie per l’attenzione</a:t>
            </a:r>
          </a:p>
        </p:txBody>
      </p:sp>
    </p:spTree>
    <p:extLst>
      <p:ext uri="{BB962C8B-B14F-4D97-AF65-F5344CB8AC3E}">
        <p14:creationId xmlns:p14="http://schemas.microsoft.com/office/powerpoint/2010/main" val="1227798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0D0B0E1E-70C6-8E49-473D-0CFC6542D1C2}"/>
              </a:ext>
            </a:extLst>
          </p:cNvPr>
          <p:cNvGraphicFramePr>
            <a:graphicFrameLocks noChangeAspect="1"/>
          </p:cNvGraphicFramePr>
          <p:nvPr>
            <p:custDataLst>
              <p:tags r:id="rId1"/>
            </p:custDataLst>
            <p:extLst>
              <p:ext uri="{D42A27DB-BD31-4B8C-83A1-F6EECF244321}">
                <p14:modId xmlns:p14="http://schemas.microsoft.com/office/powerpoint/2010/main" val="25790846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38B48081-B100-0A97-83BB-0D493D76C988}"/>
              </a:ext>
            </a:extLst>
          </p:cNvPr>
          <p:cNvSpPr txBox="1">
            <a:spLocks/>
          </p:cNvSpPr>
          <p:nvPr/>
        </p:nvSpPr>
        <p:spPr>
          <a:xfrm>
            <a:off x="1734103" y="86407"/>
            <a:ext cx="10026887" cy="121969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r>
              <a:rPr lang="it-IT" sz="1800" b="1" dirty="0">
                <a:solidFill>
                  <a:srgbClr val="006AB2"/>
                </a:solidFill>
                <a:latin typeface="Helvetica" panose="020B0604020202020204" pitchFamily="34" charset="0"/>
                <a:ea typeface="Calibri" panose="020F0502020204030204" pitchFamily="34" charset="0"/>
                <a:cs typeface="Arial" panose="020B0604020202020204" pitchFamily="34" charset="0"/>
              </a:rPr>
              <a:t>AGENDA</a:t>
            </a:r>
            <a:endParaRPr lang="it-IT" sz="3200" dirty="0"/>
          </a:p>
        </p:txBody>
      </p:sp>
      <p:cxnSp>
        <p:nvCxnSpPr>
          <p:cNvPr id="6" name="Connettore diritto 5">
            <a:extLst>
              <a:ext uri="{FF2B5EF4-FFF2-40B4-BE49-F238E27FC236}">
                <a16:creationId xmlns:a16="http://schemas.microsoft.com/office/drawing/2014/main" id="{8010B8A4-2B98-05B5-AE89-EC93ACE92BC0}"/>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3CFBD895-31D3-1201-8287-D62B479A3ED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685CBD44-6620-B435-ABD2-4098607D521B}"/>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E69D1201-4B34-553F-C881-9FCA7214B424}"/>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CasellaDiTesto 9">
            <a:extLst>
              <a:ext uri="{FF2B5EF4-FFF2-40B4-BE49-F238E27FC236}">
                <a16:creationId xmlns:a16="http://schemas.microsoft.com/office/drawing/2014/main" id="{9E551694-7568-2226-A26D-DEA77ADB48EA}"/>
              </a:ext>
            </a:extLst>
          </p:cNvPr>
          <p:cNvSpPr txBox="1"/>
          <p:nvPr/>
        </p:nvSpPr>
        <p:spPr>
          <a:xfrm>
            <a:off x="2850688" y="1865643"/>
            <a:ext cx="8677590" cy="3785652"/>
          </a:xfrm>
          <a:prstGeom prst="rect">
            <a:avLst/>
          </a:prstGeom>
          <a:noFill/>
        </p:spPr>
        <p:txBody>
          <a:bodyPr wrap="square">
            <a:spAutoFit/>
          </a:bodyPr>
          <a:lstStyle/>
          <a:p>
            <a:pPr algn="just"/>
            <a:r>
              <a:rPr lang="it-IT" sz="2000" dirty="0"/>
              <a:t>Il webinar tratterà approfondirà le argomentazioni della sentenza del </a:t>
            </a:r>
            <a:r>
              <a:rPr lang="it-IT" sz="2000" b="1" dirty="0"/>
              <a:t>Consiglio di stato del 15.11.2024 n. 9201</a:t>
            </a:r>
            <a:r>
              <a:rPr lang="it-IT" sz="2000" dirty="0"/>
              <a:t> in tema di White list, nella sua finalità di dirimere i confini operativi e applicativi dell’art.1, comma 53, della legge n. 190 del 2012.</a:t>
            </a:r>
          </a:p>
          <a:p>
            <a:pPr algn="just"/>
            <a:endParaRPr lang="it-IT" sz="2000" dirty="0"/>
          </a:p>
          <a:p>
            <a:pPr algn="just"/>
            <a:r>
              <a:rPr lang="it-IT" sz="2000" dirty="0"/>
              <a:t>Il commento percorrerà i passaggi logici e pratici che la corte ha affrontato nel dirimere l'annosa questione relativa ai limiti dell'iscrizione della white list in capo agli esecutori di lavori o servizi per le attività ritenute a maggior rischio di infiltrazione mafiosa, ove tali </a:t>
            </a:r>
            <a:r>
              <a:rPr lang="it-IT" sz="2000" u="sng" dirty="0"/>
              <a:t>attività non siano direttamente richiamate nell'ambito dell'oggetto principale del contratto</a:t>
            </a:r>
            <a:r>
              <a:rPr lang="it-IT" sz="2000" dirty="0"/>
              <a:t>. </a:t>
            </a:r>
          </a:p>
          <a:p>
            <a:pPr algn="just"/>
            <a:endParaRPr lang="it-IT" sz="2000" dirty="0"/>
          </a:p>
          <a:p>
            <a:pPr algn="just"/>
            <a:r>
              <a:rPr lang="it-IT" sz="2000" dirty="0"/>
              <a:t>La disamina tratterà sia il profilo esecutivo dell’appaltatore, sia quello del </a:t>
            </a:r>
            <a:r>
              <a:rPr lang="it-IT" sz="2000" u="sng" dirty="0"/>
              <a:t>subappaltatore</a:t>
            </a:r>
            <a:r>
              <a:rPr lang="it-IT" sz="2000" dirty="0"/>
              <a:t>.</a:t>
            </a:r>
          </a:p>
        </p:txBody>
      </p:sp>
      <p:cxnSp>
        <p:nvCxnSpPr>
          <p:cNvPr id="11" name="Connettore diritto 10">
            <a:extLst>
              <a:ext uri="{FF2B5EF4-FFF2-40B4-BE49-F238E27FC236}">
                <a16:creationId xmlns:a16="http://schemas.microsoft.com/office/drawing/2014/main" id="{1778FA45-F72C-B3F5-2D4D-3AD245D15A15}"/>
              </a:ext>
            </a:extLst>
          </p:cNvPr>
          <p:cNvCxnSpPr>
            <a:cxnSpLocks/>
          </p:cNvCxnSpPr>
          <p:nvPr/>
        </p:nvCxnSpPr>
        <p:spPr>
          <a:xfrm>
            <a:off x="2554341" y="1683063"/>
            <a:ext cx="0" cy="4634066"/>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Elemento grafico 11" descr="Presentazione con elenco di controllo con riempimento a tinta unita">
            <a:extLst>
              <a:ext uri="{FF2B5EF4-FFF2-40B4-BE49-F238E27FC236}">
                <a16:creationId xmlns:a16="http://schemas.microsoft.com/office/drawing/2014/main" id="{66C8194D-2B9E-C8BB-1175-7EFD3851B05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491768" y="2245408"/>
            <a:ext cx="914400" cy="914400"/>
          </a:xfrm>
          <a:prstGeom prst="rect">
            <a:avLst/>
          </a:prstGeom>
        </p:spPr>
      </p:pic>
    </p:spTree>
    <p:extLst>
      <p:ext uri="{BB962C8B-B14F-4D97-AF65-F5344CB8AC3E}">
        <p14:creationId xmlns:p14="http://schemas.microsoft.com/office/powerpoint/2010/main" val="178616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8D937-21DD-981A-4F7E-3FA8B48CCB15}"/>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1DD40A1F-0398-6AA0-73B8-6ACD0F9CF44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4" name="think-cell data - do not delete" hidden="1">
                        <a:extLst>
                          <a:ext uri="{FF2B5EF4-FFF2-40B4-BE49-F238E27FC236}">
                            <a16:creationId xmlns:a16="http://schemas.microsoft.com/office/drawing/2014/main" id="{0D0B0E1E-70C6-8E49-473D-0CFC6542D1C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77A06E0F-6979-CB9F-4FDE-20721DD9DE29}"/>
              </a:ext>
            </a:extLst>
          </p:cNvPr>
          <p:cNvSpPr txBox="1">
            <a:spLocks/>
          </p:cNvSpPr>
          <p:nvPr/>
        </p:nvSpPr>
        <p:spPr>
          <a:xfrm>
            <a:off x="1734103" y="86407"/>
            <a:ext cx="10026887" cy="121969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r>
              <a:rPr lang="it-IT" sz="1800" b="1" dirty="0">
                <a:solidFill>
                  <a:srgbClr val="006AB2"/>
                </a:solidFill>
                <a:latin typeface="Helvetica" panose="020B0604020202020204" pitchFamily="34" charset="0"/>
                <a:ea typeface="Calibri" panose="020F0502020204030204" pitchFamily="34" charset="0"/>
                <a:cs typeface="Arial" panose="020B0604020202020204" pitchFamily="34" charset="0"/>
              </a:rPr>
              <a:t>NORMATIVA</a:t>
            </a:r>
            <a:endParaRPr lang="it-IT" sz="3200" dirty="0"/>
          </a:p>
        </p:txBody>
      </p:sp>
      <p:cxnSp>
        <p:nvCxnSpPr>
          <p:cNvPr id="6" name="Connettore diritto 5">
            <a:extLst>
              <a:ext uri="{FF2B5EF4-FFF2-40B4-BE49-F238E27FC236}">
                <a16:creationId xmlns:a16="http://schemas.microsoft.com/office/drawing/2014/main" id="{A750FAEB-AE44-1AAF-5A06-EB4BAC2A022B}"/>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D62AC854-531A-15CB-E555-0BBA0D508A8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0BD12C42-1217-30BF-D51B-1A2464E732FE}"/>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F1EE3D7B-B10F-A8B5-33A5-B013015B9688}"/>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ttore diritto 10">
            <a:extLst>
              <a:ext uri="{FF2B5EF4-FFF2-40B4-BE49-F238E27FC236}">
                <a16:creationId xmlns:a16="http://schemas.microsoft.com/office/drawing/2014/main" id="{6CA8F60D-6D95-1EE9-A9B7-1261D22BFA18}"/>
              </a:ext>
            </a:extLst>
          </p:cNvPr>
          <p:cNvCxnSpPr>
            <a:cxnSpLocks/>
          </p:cNvCxnSpPr>
          <p:nvPr/>
        </p:nvCxnSpPr>
        <p:spPr>
          <a:xfrm>
            <a:off x="2554341" y="1683063"/>
            <a:ext cx="0" cy="4634066"/>
          </a:xfrm>
          <a:prstGeom prst="line">
            <a:avLst/>
          </a:prstGeom>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944D9C0A-DF1F-E8EB-4FB0-1B40BBDF8FC5}"/>
              </a:ext>
            </a:extLst>
          </p:cNvPr>
          <p:cNvSpPr txBox="1"/>
          <p:nvPr/>
        </p:nvSpPr>
        <p:spPr>
          <a:xfrm>
            <a:off x="2939753" y="1368606"/>
            <a:ext cx="8503066" cy="5262979"/>
          </a:xfrm>
          <a:prstGeom prst="rect">
            <a:avLst/>
          </a:prstGeom>
          <a:noFill/>
        </p:spPr>
        <p:txBody>
          <a:bodyPr wrap="square">
            <a:spAutoFit/>
          </a:bodyPr>
          <a:lstStyle/>
          <a:p>
            <a:pPr algn="just"/>
            <a:r>
              <a:rPr lang="it-IT" sz="1600" b="1" dirty="0"/>
              <a:t>Art.1, comma 52, della legge n. 190 del 2012 - (comma introdotto dall'art. 29, comma 1, legge n. 114 del 2014)</a:t>
            </a:r>
          </a:p>
          <a:p>
            <a:pPr algn="just"/>
            <a:endParaRPr lang="it-IT" sz="1600" dirty="0"/>
          </a:p>
          <a:p>
            <a:pPr algn="just"/>
            <a:r>
              <a:rPr lang="it-IT" sz="1600" dirty="0"/>
              <a:t>Per le attività imprenditoriali di cui al comma 53 la comunicazione e l'informazione antimafia liberatoria da acquisire indipendentemente dalle soglie stabilite dal codice di cui al decreto legislativo 6 settembre 2011, n. 159, è obbligatoriamente acquisita dai soggetti di cui all'articolo 83, commi 1 e 2, del decreto legislativo 6 settembre 2011, n. 159, attraverso la consultazione, anche in via telematica, di </a:t>
            </a:r>
            <a:r>
              <a:rPr lang="it-IT" sz="1600" b="1" dirty="0"/>
              <a:t>apposito elenco di fornitori, prestatori di servizi ed esecutori di lavori non soggetti a tentativi di infiltrazione mafiosa operanti nei medesimi settori</a:t>
            </a:r>
            <a:r>
              <a:rPr lang="it-IT" sz="1600" dirty="0"/>
              <a:t>. </a:t>
            </a:r>
            <a:r>
              <a:rPr lang="it-IT" sz="1600" b="1" dirty="0"/>
              <a:t>Il suddetto elenco è istituito presso ogni prefettura</a:t>
            </a:r>
            <a:r>
              <a:rPr lang="it-IT" sz="1600" dirty="0"/>
              <a:t>. L'iscrizione nell'elenco è disposta dalla prefettura della provincia in cui il soggetto richiedente ha la propria sede. Si applica l'articolo 92, commi 2 e 3, del citato decreto legislativo n. 159 del 2011. </a:t>
            </a:r>
            <a:r>
              <a:rPr lang="it-IT" sz="1600" b="1" dirty="0"/>
              <a:t>La prefettura effettua verifiche periodiche circa la perdurante insussistenza dei tentativi di infiltrazione mafiosa e, in caso di esito negativo, dispone la cancellazione dell'impresa dall'elenco.</a:t>
            </a:r>
          </a:p>
          <a:p>
            <a:pPr algn="just"/>
            <a:endParaRPr lang="it-IT" sz="1600" dirty="0"/>
          </a:p>
          <a:p>
            <a:pPr algn="just"/>
            <a:r>
              <a:rPr lang="it-IT" sz="1600" b="1" dirty="0"/>
              <a:t>Art.1, comma 52-bis, della legge n. 190 del 2012 - (comma introdotto dall'art. 29, comma 1, legge n. 114 del 2014)</a:t>
            </a:r>
          </a:p>
          <a:p>
            <a:pPr algn="just"/>
            <a:endParaRPr lang="it-IT" sz="1600" dirty="0"/>
          </a:p>
          <a:p>
            <a:pPr algn="just"/>
            <a:r>
              <a:rPr lang="it-IT" sz="1600" b="1" dirty="0"/>
              <a:t>L'iscrizione nell'elenco di cui al comma 52 tiene luogo della comunicazione e dell'informazione antimafia liberatoria anche ai fini della stipula</a:t>
            </a:r>
            <a:r>
              <a:rPr lang="it-IT" sz="1600" dirty="0"/>
              <a:t>, approvazione o autorizzazione di contratti o subcontratti relativi ad attività diverse da quelle per le quali essa è stata disposta.</a:t>
            </a:r>
          </a:p>
        </p:txBody>
      </p:sp>
      <p:pic>
        <p:nvPicPr>
          <p:cNvPr id="14" name="Elemento grafico 13" descr="Giudice (maschile) con riempimento a tinta unita">
            <a:extLst>
              <a:ext uri="{FF2B5EF4-FFF2-40B4-BE49-F238E27FC236}">
                <a16:creationId xmlns:a16="http://schemas.microsoft.com/office/drawing/2014/main" id="{E7FFE0AF-5FF8-22E6-5A85-245EA18A1BB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511182" y="2100129"/>
            <a:ext cx="914400" cy="914400"/>
          </a:xfrm>
          <a:prstGeom prst="rect">
            <a:avLst/>
          </a:prstGeom>
        </p:spPr>
      </p:pic>
    </p:spTree>
    <p:extLst>
      <p:ext uri="{BB962C8B-B14F-4D97-AF65-F5344CB8AC3E}">
        <p14:creationId xmlns:p14="http://schemas.microsoft.com/office/powerpoint/2010/main" val="2361339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159BC-9FA6-1C88-5ABB-DEDABE9532E5}"/>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657CEA1C-87DB-2C1A-040A-3F1B3DB3CB3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4" name="think-cell data - do not delete" hidden="1">
                        <a:extLst>
                          <a:ext uri="{FF2B5EF4-FFF2-40B4-BE49-F238E27FC236}">
                            <a16:creationId xmlns:a16="http://schemas.microsoft.com/office/drawing/2014/main" id="{1DD40A1F-0398-6AA0-73B8-6ACD0F9CF44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AE20F473-490B-C4A8-57C5-053B59B00B21}"/>
              </a:ext>
            </a:extLst>
          </p:cNvPr>
          <p:cNvSpPr txBox="1">
            <a:spLocks/>
          </p:cNvSpPr>
          <p:nvPr/>
        </p:nvSpPr>
        <p:spPr>
          <a:xfrm>
            <a:off x="1734103" y="86407"/>
            <a:ext cx="10026887" cy="121969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r>
              <a:rPr lang="it-IT" sz="1800" b="1" dirty="0">
                <a:solidFill>
                  <a:srgbClr val="006AB2"/>
                </a:solidFill>
                <a:latin typeface="Helvetica" panose="020B0604020202020204" pitchFamily="34" charset="0"/>
                <a:ea typeface="Calibri" panose="020F0502020204030204" pitchFamily="34" charset="0"/>
                <a:cs typeface="Arial" panose="020B0604020202020204" pitchFamily="34" charset="0"/>
              </a:rPr>
              <a:t>NORMATIVA</a:t>
            </a:r>
            <a:endParaRPr lang="it-IT" sz="3200" dirty="0"/>
          </a:p>
        </p:txBody>
      </p:sp>
      <p:cxnSp>
        <p:nvCxnSpPr>
          <p:cNvPr id="6" name="Connettore diritto 5">
            <a:extLst>
              <a:ext uri="{FF2B5EF4-FFF2-40B4-BE49-F238E27FC236}">
                <a16:creationId xmlns:a16="http://schemas.microsoft.com/office/drawing/2014/main" id="{D2C6558F-5D75-3558-D8C1-D4C923D90D30}"/>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6BDED0B6-DC84-F24D-AC24-4CE00E66C1F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EF2964E9-EB2F-D74B-C55E-1DAC0A8ADEF9}"/>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85EED98-4F09-1172-9457-F755995CD4E0}"/>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ttore diritto 10">
            <a:extLst>
              <a:ext uri="{FF2B5EF4-FFF2-40B4-BE49-F238E27FC236}">
                <a16:creationId xmlns:a16="http://schemas.microsoft.com/office/drawing/2014/main" id="{E7D12E61-E852-4DD3-2C5A-20309477430A}"/>
              </a:ext>
            </a:extLst>
          </p:cNvPr>
          <p:cNvCxnSpPr>
            <a:cxnSpLocks/>
          </p:cNvCxnSpPr>
          <p:nvPr/>
        </p:nvCxnSpPr>
        <p:spPr>
          <a:xfrm>
            <a:off x="2554341" y="1683063"/>
            <a:ext cx="0" cy="4634066"/>
          </a:xfrm>
          <a:prstGeom prst="line">
            <a:avLst/>
          </a:prstGeom>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D956A8CB-363A-13CF-D07B-63CD4C0CAA29}"/>
              </a:ext>
            </a:extLst>
          </p:cNvPr>
          <p:cNvSpPr txBox="1"/>
          <p:nvPr/>
        </p:nvSpPr>
        <p:spPr>
          <a:xfrm>
            <a:off x="2939753" y="1479702"/>
            <a:ext cx="8503066" cy="4278094"/>
          </a:xfrm>
          <a:prstGeom prst="rect">
            <a:avLst/>
          </a:prstGeom>
          <a:noFill/>
        </p:spPr>
        <p:txBody>
          <a:bodyPr wrap="square">
            <a:spAutoFit/>
          </a:bodyPr>
          <a:lstStyle/>
          <a:p>
            <a:pPr algn="just"/>
            <a:r>
              <a:rPr lang="it-IT" sz="1600" b="1" dirty="0"/>
              <a:t>Art.1, comma 53, della legge n. 190 del 2012</a:t>
            </a:r>
          </a:p>
          <a:p>
            <a:pPr algn="just"/>
            <a:endParaRPr lang="it-IT" sz="1600" dirty="0"/>
          </a:p>
          <a:p>
            <a:pPr algn="just"/>
            <a:r>
              <a:rPr lang="it-IT" sz="1600" dirty="0"/>
              <a:t>Sono definite come maggiormente esposte a rischio di infiltrazione mafiosa le seguenti attività:</a:t>
            </a:r>
          </a:p>
          <a:p>
            <a:pPr algn="just"/>
            <a:r>
              <a:rPr lang="it-IT" sz="1600" i="1" dirty="0">
                <a:solidFill>
                  <a:srgbClr val="FF0000"/>
                </a:solidFill>
              </a:rPr>
              <a:t>a) (abrogato)</a:t>
            </a:r>
          </a:p>
          <a:p>
            <a:pPr algn="just"/>
            <a:r>
              <a:rPr lang="it-IT" sz="1600" i="1" dirty="0">
                <a:solidFill>
                  <a:srgbClr val="FF0000"/>
                </a:solidFill>
              </a:rPr>
              <a:t>b) (abrogato)</a:t>
            </a:r>
          </a:p>
          <a:p>
            <a:pPr algn="just"/>
            <a:r>
              <a:rPr lang="it-IT" sz="1600" dirty="0"/>
              <a:t>c) estrazione, fornitura e trasporto di terra e materiali inerti;</a:t>
            </a:r>
          </a:p>
          <a:p>
            <a:pPr algn="just"/>
            <a:r>
              <a:rPr lang="it-IT" sz="1600" dirty="0"/>
              <a:t>d) confezionamento, fornitura e trasporto di calcestruzzo e di bitume;</a:t>
            </a:r>
          </a:p>
          <a:p>
            <a:pPr algn="just"/>
            <a:r>
              <a:rPr lang="it-IT" sz="1600" dirty="0"/>
              <a:t>e) noli a freddo di macchinari;</a:t>
            </a:r>
          </a:p>
          <a:p>
            <a:pPr algn="just"/>
            <a:r>
              <a:rPr lang="it-IT" sz="1600" dirty="0"/>
              <a:t>f) fornitura di ferro lavorato;</a:t>
            </a:r>
          </a:p>
          <a:p>
            <a:pPr algn="just"/>
            <a:r>
              <a:rPr lang="it-IT" sz="1600" dirty="0"/>
              <a:t>g) noli a caldo;</a:t>
            </a:r>
          </a:p>
          <a:p>
            <a:pPr algn="just"/>
            <a:r>
              <a:rPr lang="it-IT" sz="1600" dirty="0"/>
              <a:t>h) autotrasporti per conto di terzi;</a:t>
            </a:r>
          </a:p>
          <a:p>
            <a:pPr algn="just"/>
            <a:r>
              <a:rPr lang="it-IT" sz="1600" dirty="0"/>
              <a:t>i) guardiania dei cantieri;</a:t>
            </a:r>
          </a:p>
          <a:p>
            <a:pPr algn="just"/>
            <a:r>
              <a:rPr lang="it-IT" sz="1600" dirty="0"/>
              <a:t>i-bis) servizi funerari e cimiteriali;</a:t>
            </a:r>
          </a:p>
          <a:p>
            <a:pPr algn="just"/>
            <a:r>
              <a:rPr lang="it-IT" sz="1600" dirty="0"/>
              <a:t>i-ter) ristorazione, gestione delle mense e catering;</a:t>
            </a:r>
          </a:p>
          <a:p>
            <a:pPr algn="just"/>
            <a:r>
              <a:rPr lang="it-IT" sz="1600" dirty="0"/>
              <a:t>i-quater) servizi ambientali, comprese le attività di raccolta, di trasporto nazionale e transfrontaliero, anche per conto di terzi, di trattamento e di smaltimento dei rifiuti, nonché le attività di risanamento e di bonifica e gli altri servizi connessi alla gestione dei rifiuti.</a:t>
            </a:r>
          </a:p>
        </p:txBody>
      </p:sp>
      <p:pic>
        <p:nvPicPr>
          <p:cNvPr id="14" name="Elemento grafico 13" descr="Giudice (maschile) con riempimento a tinta unita">
            <a:extLst>
              <a:ext uri="{FF2B5EF4-FFF2-40B4-BE49-F238E27FC236}">
                <a16:creationId xmlns:a16="http://schemas.microsoft.com/office/drawing/2014/main" id="{D360F52C-035E-7BB0-1A38-29CA3847A1C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511182" y="2100129"/>
            <a:ext cx="914400" cy="914400"/>
          </a:xfrm>
          <a:prstGeom prst="rect">
            <a:avLst/>
          </a:prstGeom>
        </p:spPr>
      </p:pic>
    </p:spTree>
    <p:extLst>
      <p:ext uri="{BB962C8B-B14F-4D97-AF65-F5344CB8AC3E}">
        <p14:creationId xmlns:p14="http://schemas.microsoft.com/office/powerpoint/2010/main" val="431906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CDC6-02C4-CCBE-D668-C19DAF85D4C6}"/>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50BBCFD4-2D7F-D963-4E36-C9907193549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4" name="think-cell data - do not delete" hidden="1">
                        <a:extLst>
                          <a:ext uri="{FF2B5EF4-FFF2-40B4-BE49-F238E27FC236}">
                            <a16:creationId xmlns:a16="http://schemas.microsoft.com/office/drawing/2014/main" id="{1DD40A1F-0398-6AA0-73B8-6ACD0F9CF44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24241616-08B8-77B9-3BF6-725838F07577}"/>
              </a:ext>
            </a:extLst>
          </p:cNvPr>
          <p:cNvSpPr txBox="1">
            <a:spLocks/>
          </p:cNvSpPr>
          <p:nvPr/>
        </p:nvSpPr>
        <p:spPr>
          <a:xfrm>
            <a:off x="1734103" y="268923"/>
            <a:ext cx="10026887" cy="1219691"/>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r>
              <a:rPr lang="it-IT" sz="1800" b="1" dirty="0">
                <a:solidFill>
                  <a:srgbClr val="006AB2"/>
                </a:solidFill>
                <a:latin typeface="Helvetica" panose="020B0604020202020204" pitchFamily="34" charset="0"/>
                <a:ea typeface="Calibri" panose="020F0502020204030204" pitchFamily="34" charset="0"/>
                <a:cs typeface="Arial" panose="020B0604020202020204" pitchFamily="34" charset="0"/>
              </a:rPr>
              <a:t>Consiglio di Stato, sez. V, 15.11.2024 n. 9201</a:t>
            </a:r>
          </a:p>
          <a:p>
            <a:pPr algn="ctr"/>
            <a:endParaRPr lang="it-IT" sz="1800" b="1" dirty="0">
              <a:solidFill>
                <a:srgbClr val="006AB2"/>
              </a:solidFill>
              <a:latin typeface="Helvetica" panose="020B0604020202020204" pitchFamily="34" charset="0"/>
              <a:cs typeface="Arial" panose="020B0604020202020204" pitchFamily="34" charset="0"/>
            </a:endParaRPr>
          </a:p>
          <a:p>
            <a:pPr algn="ctr"/>
            <a:r>
              <a:rPr lang="it-IT" sz="2000" b="1" u="sng" dirty="0">
                <a:solidFill>
                  <a:srgbClr val="006AB2"/>
                </a:solidFill>
                <a:latin typeface="Helvetica" panose="020B0604020202020204" pitchFamily="34" charset="0"/>
                <a:cs typeface="Arial" panose="020B0604020202020204" pitchFamily="34" charset="0"/>
              </a:rPr>
              <a:t>Argomentazioni Comune</a:t>
            </a:r>
            <a:endParaRPr lang="it-IT" sz="2000" u="sng" dirty="0"/>
          </a:p>
        </p:txBody>
      </p:sp>
      <p:cxnSp>
        <p:nvCxnSpPr>
          <p:cNvPr id="6" name="Connettore diritto 5">
            <a:extLst>
              <a:ext uri="{FF2B5EF4-FFF2-40B4-BE49-F238E27FC236}">
                <a16:creationId xmlns:a16="http://schemas.microsoft.com/office/drawing/2014/main" id="{A8807DB4-246B-4FAD-D8F9-82E89DB75058}"/>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32E201C0-FCBC-FC80-3A46-6075256BC14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37FD72AD-9927-BAF0-F27A-287810476527}"/>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086C6798-4D39-AF13-EE3A-C49CC3C26725}"/>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4F60EF37-19AF-A879-0A86-1D17A449A6ED}"/>
              </a:ext>
            </a:extLst>
          </p:cNvPr>
          <p:cNvSpPr txBox="1"/>
          <p:nvPr/>
        </p:nvSpPr>
        <p:spPr>
          <a:xfrm>
            <a:off x="3114963" y="1601009"/>
            <a:ext cx="8144163" cy="5078313"/>
          </a:xfrm>
          <a:prstGeom prst="rect">
            <a:avLst/>
          </a:prstGeom>
          <a:noFill/>
        </p:spPr>
        <p:txBody>
          <a:bodyPr wrap="square">
            <a:spAutoFit/>
          </a:bodyPr>
          <a:lstStyle/>
          <a:p>
            <a:pPr algn="just"/>
            <a:r>
              <a:rPr lang="it-IT" dirty="0"/>
              <a:t>“Con un unico ed articolato motivo l’ente </a:t>
            </a:r>
            <a:r>
              <a:rPr lang="it-IT" b="1" dirty="0"/>
              <a:t>appellante deduce che le voci n. 58 e n. 59 del computo metrico rientrerebbero nella macro categoria “demolizioni”, oggetto della dichiarazione di subappalto da parte dell’aggiudicataria, con la conseguenza che non avrebbe potuto gravare sulla stessa nessun obbligo di iscrizione</a:t>
            </a:r>
            <a:r>
              <a:rPr lang="it-IT" dirty="0"/>
              <a:t>. Inoltre, ad avviso del </a:t>
            </a:r>
            <a:r>
              <a:rPr lang="it-IT" b="1" dirty="0"/>
              <a:t>Comune appellante l’oggetto della gara riguarda i lavori di “ristrutturazione e recupero funzionale dell’edificio</a:t>
            </a:r>
            <a:r>
              <a:rPr lang="it-IT" dirty="0"/>
              <a:t> in località Piano delle Grazie”, </a:t>
            </a:r>
            <a:r>
              <a:rPr lang="it-IT" b="1" dirty="0"/>
              <a:t>riferiti alle categorie di lavorazione OG2 </a:t>
            </a:r>
            <a:r>
              <a:rPr lang="it-IT" dirty="0"/>
              <a:t>II – restauro e manutenzione dei beni immobili sottoposti a tutela – per € 424.833,10 ed </a:t>
            </a:r>
            <a:r>
              <a:rPr lang="it-IT" b="1" dirty="0"/>
              <a:t>OG11</a:t>
            </a:r>
            <a:r>
              <a:rPr lang="it-IT" dirty="0"/>
              <a:t> II – impianti tecnologici – per € 396.433,79, </a:t>
            </a:r>
            <a:r>
              <a:rPr lang="it-IT" b="1" dirty="0"/>
              <a:t>per le quali non sussiste alcun obbligo di iscrizione alla white list e, pertanto, l’attività di smaltimento dei rifiuti, presa in considerazione dal giudice di primo grado, non rientrerebbe né tra quelle principali, né tra quelle complementari ed accessorie dell’appalto, essendo limitata allo smaltimento dei soli rifiuti derivanti dalle lavorazioni e prodotti all’interno del cantiere</a:t>
            </a:r>
            <a:r>
              <a:rPr lang="it-IT" dirty="0"/>
              <a:t>, come dimostrerebbe anche la circostanza che </a:t>
            </a:r>
            <a:r>
              <a:rPr lang="it-IT" dirty="0">
                <a:highlight>
                  <a:srgbClr val="FFFF00"/>
                </a:highlight>
              </a:rPr>
              <a:t>la stessa non è menzionata in nessun atto di gara (capitolato prestazionale, bando e disciplinare di gara, contratto), ai fini della definizione dei requisiti di partecipazione, così come non viene chiesta la qualificazione per le attività di smaltimento e/o di conferimento in discarica dei rifiuti eventualmente derivanti dalle lavorazioni</a:t>
            </a:r>
            <a:r>
              <a:rPr lang="it-IT" dirty="0"/>
              <a:t>”.</a:t>
            </a:r>
          </a:p>
        </p:txBody>
      </p:sp>
      <p:pic>
        <p:nvPicPr>
          <p:cNvPr id="12" name="Elemento grafico 11" descr="Commento importante con riempimento a tinta unita">
            <a:extLst>
              <a:ext uri="{FF2B5EF4-FFF2-40B4-BE49-F238E27FC236}">
                <a16:creationId xmlns:a16="http://schemas.microsoft.com/office/drawing/2014/main" id="{39E39381-8345-BFFA-95DB-ADFC6275AC2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734103" y="1601009"/>
            <a:ext cx="914400" cy="914400"/>
          </a:xfrm>
          <a:prstGeom prst="rect">
            <a:avLst/>
          </a:prstGeom>
        </p:spPr>
      </p:pic>
      <p:sp>
        <p:nvSpPr>
          <p:cNvPr id="13" name="Doppia parentesi quadra 12">
            <a:extLst>
              <a:ext uri="{FF2B5EF4-FFF2-40B4-BE49-F238E27FC236}">
                <a16:creationId xmlns:a16="http://schemas.microsoft.com/office/drawing/2014/main" id="{CFFA00EE-BD40-02C8-FAF6-97261AA9A347}"/>
              </a:ext>
            </a:extLst>
          </p:cNvPr>
          <p:cNvSpPr/>
          <p:nvPr/>
        </p:nvSpPr>
        <p:spPr>
          <a:xfrm>
            <a:off x="2697018" y="1376219"/>
            <a:ext cx="8940800" cy="5303104"/>
          </a:xfrm>
          <a:prstGeom prst="bracketPair">
            <a:avLst>
              <a:gd name="adj" fmla="val 9874"/>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it-IT"/>
          </a:p>
        </p:txBody>
      </p:sp>
    </p:spTree>
    <p:extLst>
      <p:ext uri="{BB962C8B-B14F-4D97-AF65-F5344CB8AC3E}">
        <p14:creationId xmlns:p14="http://schemas.microsoft.com/office/powerpoint/2010/main" val="402013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27F08-1B9F-7605-1958-A81FFAD3A91B}"/>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4455F58-18D5-12A6-167F-44C5050F5B0B}"/>
              </a:ext>
            </a:extLst>
          </p:cNvPr>
          <p:cNvGraphicFramePr>
            <a:graphicFrameLocks noChangeAspect="1"/>
          </p:cNvGraphicFramePr>
          <p:nvPr>
            <p:custDataLst>
              <p:tags r:id="rId1"/>
            </p:custDataLst>
            <p:extLst>
              <p:ext uri="{D42A27DB-BD31-4B8C-83A1-F6EECF244321}">
                <p14:modId xmlns:p14="http://schemas.microsoft.com/office/powerpoint/2010/main" val="38530054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4" name="think-cell data - do not delete" hidden="1">
                        <a:extLst>
                          <a:ext uri="{FF2B5EF4-FFF2-40B4-BE49-F238E27FC236}">
                            <a16:creationId xmlns:a16="http://schemas.microsoft.com/office/drawing/2014/main" id="{1DD40A1F-0398-6AA0-73B8-6ACD0F9CF44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955E4E2F-B077-3E27-F1C2-E0B48C79A79F}"/>
              </a:ext>
            </a:extLst>
          </p:cNvPr>
          <p:cNvSpPr txBox="1">
            <a:spLocks/>
          </p:cNvSpPr>
          <p:nvPr/>
        </p:nvSpPr>
        <p:spPr>
          <a:xfrm>
            <a:off x="1734103" y="86407"/>
            <a:ext cx="10026887" cy="121969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r>
              <a:rPr lang="it-IT" sz="1800" b="1" dirty="0">
                <a:solidFill>
                  <a:srgbClr val="006AB2"/>
                </a:solidFill>
                <a:latin typeface="Helvetica" panose="020B0604020202020204" pitchFamily="34" charset="0"/>
                <a:ea typeface="Calibri" panose="020F0502020204030204" pitchFamily="34" charset="0"/>
                <a:cs typeface="Arial" panose="020B0604020202020204" pitchFamily="34" charset="0"/>
              </a:rPr>
              <a:t>Consiglio di Stato, sez. V, 15.11.2024 n. 9201</a:t>
            </a:r>
            <a:endParaRPr lang="it-IT" sz="3200" dirty="0"/>
          </a:p>
        </p:txBody>
      </p:sp>
      <p:cxnSp>
        <p:nvCxnSpPr>
          <p:cNvPr id="6" name="Connettore diritto 5">
            <a:extLst>
              <a:ext uri="{FF2B5EF4-FFF2-40B4-BE49-F238E27FC236}">
                <a16:creationId xmlns:a16="http://schemas.microsoft.com/office/drawing/2014/main" id="{58A1D4DC-43AF-14E2-0BA5-D3E681ED8947}"/>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C4EF3B8D-81E2-4A0B-1942-1DB6B3EC9C6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3F6490A6-F954-D73F-8427-1F58E0D98B6C}"/>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7DCD2967-489A-183E-72BC-71BF743E29C1}"/>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Dati 11">
            <a:extLst>
              <a:ext uri="{FF2B5EF4-FFF2-40B4-BE49-F238E27FC236}">
                <a16:creationId xmlns:a16="http://schemas.microsoft.com/office/drawing/2014/main" id="{6F95B098-6165-1A90-938D-7A01499CC941}"/>
              </a:ext>
            </a:extLst>
          </p:cNvPr>
          <p:cNvSpPr/>
          <p:nvPr/>
        </p:nvSpPr>
        <p:spPr>
          <a:xfrm>
            <a:off x="1163780" y="1727199"/>
            <a:ext cx="10871201" cy="3953164"/>
          </a:xfrm>
          <a:prstGeom prst="flowChartInputOutp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it-IT"/>
          </a:p>
        </p:txBody>
      </p:sp>
      <p:sp>
        <p:nvSpPr>
          <p:cNvPr id="3" name="CasellaDiTesto 2">
            <a:extLst>
              <a:ext uri="{FF2B5EF4-FFF2-40B4-BE49-F238E27FC236}">
                <a16:creationId xmlns:a16="http://schemas.microsoft.com/office/drawing/2014/main" id="{3F9EB3BD-0EDD-6836-6DAC-98CE2A00E2B9}"/>
              </a:ext>
            </a:extLst>
          </p:cNvPr>
          <p:cNvSpPr txBox="1"/>
          <p:nvPr/>
        </p:nvSpPr>
        <p:spPr>
          <a:xfrm>
            <a:off x="3220024" y="1987044"/>
            <a:ext cx="6949211" cy="3693319"/>
          </a:xfrm>
          <a:prstGeom prst="rect">
            <a:avLst/>
          </a:prstGeom>
          <a:noFill/>
        </p:spPr>
        <p:txBody>
          <a:bodyPr wrap="square">
            <a:spAutoFit/>
          </a:bodyPr>
          <a:lstStyle/>
          <a:p>
            <a:r>
              <a:rPr lang="it-IT" b="1" dirty="0">
                <a:solidFill>
                  <a:schemeClr val="bg2"/>
                </a:solidFill>
              </a:rPr>
              <a:t>La corte determina la censura fondata e meritevole di accoglimento</a:t>
            </a:r>
            <a:r>
              <a:rPr lang="it-IT" dirty="0"/>
              <a:t>.</a:t>
            </a:r>
          </a:p>
          <a:p>
            <a:endParaRPr lang="it-IT" dirty="0"/>
          </a:p>
          <a:p>
            <a:pPr algn="just"/>
            <a:r>
              <a:rPr lang="it-IT" i="1" dirty="0"/>
              <a:t>“Occorre, in primo luogo, evidenziare che </a:t>
            </a:r>
            <a:r>
              <a:rPr lang="it-IT" b="1" i="1" dirty="0"/>
              <a:t>la sentenza impugnata e, quindi, l’appello vertono solo sulle voci n. 58 e n. 59 del computo metrico</a:t>
            </a:r>
            <a:r>
              <a:rPr lang="it-IT" i="1" dirty="0"/>
              <a:t>, in quanto le ulteriori voci del detto computo […] non hanno formato oggetto della decisione”.</a:t>
            </a:r>
          </a:p>
          <a:p>
            <a:pPr algn="just"/>
            <a:r>
              <a:rPr lang="it-IT" i="1" dirty="0"/>
              <a:t>“</a:t>
            </a:r>
            <a:r>
              <a:rPr lang="it-IT" b="1" i="1" dirty="0"/>
              <a:t>Oggetto dell’appalto in controversia sono i lavori di ristrutturazione e recupero funzionale dell’edificio sito in […] in relazione al quale i requisiti di qualificazione di cui all’art. 84 del d.lgs. n. 50 del 2016 ed all’art. 60, comma 2, del d.P.R. n. 207/2010 sono individuati con riferimento alle categorie di lavorazioni</a:t>
            </a:r>
            <a:r>
              <a:rPr lang="it-IT" i="1" dirty="0"/>
              <a:t>: OG2 II – restauro e manutenzione di beni immobili sottoposti a tutela e OG11 II – impianti tecnologici”.</a:t>
            </a:r>
          </a:p>
        </p:txBody>
      </p:sp>
    </p:spTree>
    <p:extLst>
      <p:ext uri="{BB962C8B-B14F-4D97-AF65-F5344CB8AC3E}">
        <p14:creationId xmlns:p14="http://schemas.microsoft.com/office/powerpoint/2010/main" val="3623454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D7AD0-0251-C845-BFD1-952A76DEB548}"/>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2DBC0E3D-B617-F414-8309-294C57AEF9D8}"/>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4" name="think-cell data - do not delete" hidden="1">
                        <a:extLst>
                          <a:ext uri="{FF2B5EF4-FFF2-40B4-BE49-F238E27FC236}">
                            <a16:creationId xmlns:a16="http://schemas.microsoft.com/office/drawing/2014/main" id="{1DD40A1F-0398-6AA0-73B8-6ACD0F9CF44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4BD50CAE-67E0-3FF5-10EA-E391C17FB995}"/>
              </a:ext>
            </a:extLst>
          </p:cNvPr>
          <p:cNvSpPr txBox="1">
            <a:spLocks/>
          </p:cNvSpPr>
          <p:nvPr/>
        </p:nvSpPr>
        <p:spPr>
          <a:xfrm>
            <a:off x="1734103" y="86407"/>
            <a:ext cx="10026887" cy="121969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r>
              <a:rPr lang="it-IT" sz="1800" b="1" dirty="0">
                <a:solidFill>
                  <a:srgbClr val="006AB2"/>
                </a:solidFill>
                <a:latin typeface="Helvetica" panose="020B0604020202020204" pitchFamily="34" charset="0"/>
                <a:ea typeface="Calibri" panose="020F0502020204030204" pitchFamily="34" charset="0"/>
                <a:cs typeface="Arial" panose="020B0604020202020204" pitchFamily="34" charset="0"/>
              </a:rPr>
              <a:t>Consiglio di Stato, sez. V, 15.11.2024 n. 9201</a:t>
            </a:r>
            <a:endParaRPr lang="it-IT" sz="3200" dirty="0"/>
          </a:p>
        </p:txBody>
      </p:sp>
      <p:cxnSp>
        <p:nvCxnSpPr>
          <p:cNvPr id="6" name="Connettore diritto 5">
            <a:extLst>
              <a:ext uri="{FF2B5EF4-FFF2-40B4-BE49-F238E27FC236}">
                <a16:creationId xmlns:a16="http://schemas.microsoft.com/office/drawing/2014/main" id="{1118BD07-002A-5067-4C31-1D510A4C4B91}"/>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551ED0F5-3698-6C2F-7D12-5A02284928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7A931F0C-AFDB-36FB-CAC8-A7D75D403757}"/>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3F674807-FB56-4DDB-3A21-A46D4EEEA7C8}"/>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ttore diritto 10">
            <a:extLst>
              <a:ext uri="{FF2B5EF4-FFF2-40B4-BE49-F238E27FC236}">
                <a16:creationId xmlns:a16="http://schemas.microsoft.com/office/drawing/2014/main" id="{E348A285-4916-2BEF-3139-D1A55F133D8F}"/>
              </a:ext>
            </a:extLst>
          </p:cNvPr>
          <p:cNvCxnSpPr>
            <a:cxnSpLocks/>
          </p:cNvCxnSpPr>
          <p:nvPr/>
        </p:nvCxnSpPr>
        <p:spPr>
          <a:xfrm>
            <a:off x="2554341" y="1683063"/>
            <a:ext cx="0" cy="4634066"/>
          </a:xfrm>
          <a:prstGeom prst="line">
            <a:avLst/>
          </a:prstGeom>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3EE8729B-6201-37BF-5E51-CDF497FE725A}"/>
              </a:ext>
            </a:extLst>
          </p:cNvPr>
          <p:cNvSpPr txBox="1"/>
          <p:nvPr/>
        </p:nvSpPr>
        <p:spPr>
          <a:xfrm>
            <a:off x="3696854" y="1708631"/>
            <a:ext cx="7654635" cy="4524315"/>
          </a:xfrm>
          <a:prstGeom prst="rect">
            <a:avLst/>
          </a:prstGeom>
          <a:noFill/>
        </p:spPr>
        <p:txBody>
          <a:bodyPr wrap="square">
            <a:spAutoFit/>
          </a:bodyPr>
          <a:lstStyle/>
          <a:p>
            <a:pPr algn="just"/>
            <a:r>
              <a:rPr lang="it-IT" dirty="0"/>
              <a:t>“Merita, inoltre, di essere evidenziato che dalla documentazione allegata emerge che:</a:t>
            </a:r>
          </a:p>
          <a:p>
            <a:pPr algn="just"/>
            <a:endParaRPr lang="it-IT" dirty="0"/>
          </a:p>
          <a:p>
            <a:pPr marL="285750" indent="-285750" algn="just">
              <a:buFont typeface="Arial" panose="020B0604020202020204" pitchFamily="34" charset="0"/>
              <a:buChar char="•"/>
            </a:pPr>
            <a:r>
              <a:rPr lang="it-IT" dirty="0"/>
              <a:t>l’aggiudicataria ha depositato il Modello 7 “</a:t>
            </a:r>
            <a:r>
              <a:rPr lang="it-IT" b="1" dirty="0"/>
              <a:t>Dichiarazione di subappalto</a:t>
            </a:r>
            <a:r>
              <a:rPr lang="it-IT" dirty="0"/>
              <a:t>” nel quale ha dato atto di voler subappaltare le prestazioni relative alla sicurezza (nel limite del 30%), agli </a:t>
            </a:r>
            <a:r>
              <a:rPr lang="it-IT" b="1" dirty="0"/>
              <a:t>scavi e rinterri, alle demolizioni</a:t>
            </a:r>
            <a:r>
              <a:rPr lang="it-IT" dirty="0"/>
              <a:t>, alle opere in pietra da taglio e alla fornitura di infissi, </a:t>
            </a:r>
            <a:r>
              <a:rPr lang="it-IT" b="1" dirty="0">
                <a:solidFill>
                  <a:schemeClr val="accent1"/>
                </a:solidFill>
              </a:rPr>
              <a:t>facendo espresso riferimento alle macro categorie</a:t>
            </a:r>
            <a:r>
              <a:rPr lang="it-IT" dirty="0"/>
              <a:t> individuate dal </a:t>
            </a:r>
            <a:r>
              <a:rPr lang="it-IT" b="1" dirty="0"/>
              <a:t>computo metrico </a:t>
            </a:r>
            <a:r>
              <a:rPr lang="it-IT" dirty="0"/>
              <a:t>del 9 maggio 2023, allegato al bando, ognuna delle quali suddivisa a sua volta in sotto voci numerate;</a:t>
            </a:r>
          </a:p>
          <a:p>
            <a:pPr marL="285750" indent="-285750" algn="just">
              <a:buFont typeface="Arial" panose="020B0604020202020204" pitchFamily="34" charset="0"/>
              <a:buChar char="•"/>
            </a:pPr>
            <a:endParaRPr lang="it-IT" dirty="0"/>
          </a:p>
          <a:p>
            <a:pPr marL="285750" indent="-285750" algn="just">
              <a:buFont typeface="Arial" panose="020B0604020202020204" pitchFamily="34" charset="0"/>
              <a:buChar char="•"/>
            </a:pPr>
            <a:r>
              <a:rPr lang="it-IT" dirty="0"/>
              <a:t>nel detto computo metrico </a:t>
            </a:r>
            <a:r>
              <a:rPr lang="it-IT" b="1" dirty="0"/>
              <a:t>le voci n. 58 </a:t>
            </a:r>
            <a:r>
              <a:rPr lang="it-IT" dirty="0"/>
              <a:t>– </a:t>
            </a:r>
            <a:r>
              <a:rPr lang="it-IT" b="1" dirty="0"/>
              <a:t>carico e trasporto a discariche </a:t>
            </a:r>
            <a:r>
              <a:rPr lang="it-IT" dirty="0"/>
              <a:t>e/o impianti autorizzati (…) – per un importo di € 1.983,60 e </a:t>
            </a:r>
            <a:r>
              <a:rPr lang="it-IT" b="1" dirty="0"/>
              <a:t>n. 59 </a:t>
            </a:r>
            <a:r>
              <a:rPr lang="it-IT" dirty="0"/>
              <a:t>– costo per il </a:t>
            </a:r>
            <a:r>
              <a:rPr lang="it-IT" b="1" dirty="0"/>
              <a:t>conferimento dei rifiuti a impianto di recupero o discarica autorizzata </a:t>
            </a:r>
            <a:r>
              <a:rPr lang="it-IT" dirty="0"/>
              <a:t>(…) – per un importo di € 4.958,24 </a:t>
            </a:r>
            <a:r>
              <a:rPr lang="it-IT" b="1" dirty="0">
                <a:highlight>
                  <a:srgbClr val="FFFF00"/>
                </a:highlight>
              </a:rPr>
              <a:t>sono ricomprese nella macro categoria “demolizioni (</a:t>
            </a:r>
            <a:r>
              <a:rPr lang="it-IT" b="1" dirty="0" err="1">
                <a:highlight>
                  <a:srgbClr val="FFFF00"/>
                </a:highlight>
              </a:rPr>
              <a:t>cat</a:t>
            </a:r>
            <a:r>
              <a:rPr lang="it-IT" b="1" dirty="0">
                <a:highlight>
                  <a:srgbClr val="FFFF00"/>
                </a:highlight>
              </a:rPr>
              <a:t>. 4)”.</a:t>
            </a:r>
          </a:p>
        </p:txBody>
      </p:sp>
      <p:sp>
        <p:nvSpPr>
          <p:cNvPr id="10" name="Freccia a destra 9">
            <a:extLst>
              <a:ext uri="{FF2B5EF4-FFF2-40B4-BE49-F238E27FC236}">
                <a16:creationId xmlns:a16="http://schemas.microsoft.com/office/drawing/2014/main" id="{F9E33AC8-93C0-6AD2-6621-31FD43AF2FCE}"/>
              </a:ext>
            </a:extLst>
          </p:cNvPr>
          <p:cNvSpPr/>
          <p:nvPr/>
        </p:nvSpPr>
        <p:spPr>
          <a:xfrm>
            <a:off x="3288145" y="2438406"/>
            <a:ext cx="637310" cy="6096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Freccia a destra 11">
            <a:extLst>
              <a:ext uri="{FF2B5EF4-FFF2-40B4-BE49-F238E27FC236}">
                <a16:creationId xmlns:a16="http://schemas.microsoft.com/office/drawing/2014/main" id="{1ACC815C-0F72-D0D8-7128-C280624C7293}"/>
              </a:ext>
            </a:extLst>
          </p:cNvPr>
          <p:cNvSpPr/>
          <p:nvPr/>
        </p:nvSpPr>
        <p:spPr>
          <a:xfrm>
            <a:off x="3283527" y="4623646"/>
            <a:ext cx="637310" cy="6096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758500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1D862-5269-D0E4-D29E-BD7B8DE7406B}"/>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85263982-E6FF-708B-ED5A-FA6104AEE83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4" name="think-cell data - do not delete" hidden="1">
                        <a:extLst>
                          <a:ext uri="{FF2B5EF4-FFF2-40B4-BE49-F238E27FC236}">
                            <a16:creationId xmlns:a16="http://schemas.microsoft.com/office/drawing/2014/main" id="{1DD40A1F-0398-6AA0-73B8-6ACD0F9CF44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40A824CC-4290-EA89-36DA-D72EB3F41495}"/>
              </a:ext>
            </a:extLst>
          </p:cNvPr>
          <p:cNvSpPr txBox="1">
            <a:spLocks/>
          </p:cNvSpPr>
          <p:nvPr/>
        </p:nvSpPr>
        <p:spPr>
          <a:xfrm>
            <a:off x="1734103" y="86407"/>
            <a:ext cx="10026887" cy="121969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r>
              <a:rPr lang="it-IT" sz="1800" b="1" dirty="0">
                <a:solidFill>
                  <a:srgbClr val="006AB2"/>
                </a:solidFill>
                <a:latin typeface="Helvetica" panose="020B0604020202020204" pitchFamily="34" charset="0"/>
                <a:ea typeface="Calibri" panose="020F0502020204030204" pitchFamily="34" charset="0"/>
                <a:cs typeface="Arial" panose="020B0604020202020204" pitchFamily="34" charset="0"/>
              </a:rPr>
              <a:t>La posizione della Corte</a:t>
            </a:r>
            <a:endParaRPr lang="it-IT" sz="3200" dirty="0"/>
          </a:p>
        </p:txBody>
      </p:sp>
      <p:cxnSp>
        <p:nvCxnSpPr>
          <p:cNvPr id="6" name="Connettore diritto 5">
            <a:extLst>
              <a:ext uri="{FF2B5EF4-FFF2-40B4-BE49-F238E27FC236}">
                <a16:creationId xmlns:a16="http://schemas.microsoft.com/office/drawing/2014/main" id="{989B4886-CF6C-F53A-EE00-A4F236534291}"/>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98109B77-B102-E2B0-36ED-00390774596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1852E3A9-78BD-0773-FD1B-55A0388A8A55}"/>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DDAE26E6-9120-40AD-FB8D-5D0514B68A21}"/>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ttore diritto 10">
            <a:extLst>
              <a:ext uri="{FF2B5EF4-FFF2-40B4-BE49-F238E27FC236}">
                <a16:creationId xmlns:a16="http://schemas.microsoft.com/office/drawing/2014/main" id="{A6F29923-0DAD-02A8-F850-989FEEA1BA8D}"/>
              </a:ext>
            </a:extLst>
          </p:cNvPr>
          <p:cNvCxnSpPr>
            <a:cxnSpLocks/>
          </p:cNvCxnSpPr>
          <p:nvPr/>
        </p:nvCxnSpPr>
        <p:spPr>
          <a:xfrm>
            <a:off x="2554341" y="1683063"/>
            <a:ext cx="0" cy="4634066"/>
          </a:xfrm>
          <a:prstGeom prst="line">
            <a:avLst/>
          </a:prstGeom>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4CDF1EB8-4D4E-3341-50AC-420758D11EE8}"/>
              </a:ext>
            </a:extLst>
          </p:cNvPr>
          <p:cNvSpPr txBox="1"/>
          <p:nvPr/>
        </p:nvSpPr>
        <p:spPr>
          <a:xfrm>
            <a:off x="3057412" y="1876437"/>
            <a:ext cx="8192475" cy="4524315"/>
          </a:xfrm>
          <a:prstGeom prst="rect">
            <a:avLst/>
          </a:prstGeom>
          <a:noFill/>
        </p:spPr>
        <p:txBody>
          <a:bodyPr wrap="square">
            <a:spAutoFit/>
          </a:bodyPr>
          <a:lstStyle/>
          <a:p>
            <a:pPr algn="just"/>
            <a:r>
              <a:rPr lang="it-IT" dirty="0"/>
              <a:t>“Ritiene il Collegio che, pur dovendosi riconoscere la massima importanza alla normativa di prevenzione e contrasto ai fenomeni di criminalità organizzata, </a:t>
            </a:r>
            <a:r>
              <a:rPr lang="it-IT" b="1" dirty="0">
                <a:solidFill>
                  <a:schemeClr val="accent1"/>
                </a:solidFill>
                <a:highlight>
                  <a:srgbClr val="FFFF00"/>
                </a:highlight>
              </a:rPr>
              <a:t>non può tuttavia essere condivisa la tesi del giudice di primo grado </a:t>
            </a:r>
            <a:r>
              <a:rPr lang="it-IT" b="1" dirty="0">
                <a:solidFill>
                  <a:schemeClr val="accent1"/>
                </a:solidFill>
              </a:rPr>
              <a:t>secondo la quale l’obbligo di iscrizione nella white list prefettizia di cui all’art. 1, comma 53, della legge n. 190 del 2012 </a:t>
            </a:r>
            <a:r>
              <a:rPr lang="it-IT" b="1" dirty="0">
                <a:solidFill>
                  <a:schemeClr val="accent1"/>
                </a:solidFill>
                <a:highlight>
                  <a:srgbClr val="FFFF00"/>
                </a:highlight>
              </a:rPr>
              <a:t>sussisterebbe anche laddove le attività di cui all’elenco di legge presentino, in relazione al complesso delle lavorazioni, un rilievo del tutto marginale</a:t>
            </a:r>
            <a:r>
              <a:rPr lang="it-IT" dirty="0">
                <a:highlight>
                  <a:srgbClr val="FFFF00"/>
                </a:highlight>
              </a:rPr>
              <a:t>.</a:t>
            </a:r>
          </a:p>
          <a:p>
            <a:pPr algn="just"/>
            <a:endParaRPr lang="it-IT" dirty="0"/>
          </a:p>
          <a:p>
            <a:pPr algn="just"/>
            <a:r>
              <a:rPr lang="it-IT" dirty="0"/>
              <a:t>Come affermato dalla giurisprudenza anche di questa Sezione, </a:t>
            </a:r>
            <a:r>
              <a:rPr lang="it-IT" b="1" dirty="0"/>
              <a:t>laddove si sposasse l’interpretazione seguita dal giudice di primo grado “si finirebbe per attribuire alla disciplina in tema di prevenzione e contrasto ai fenomeni malavitosi nel settore dei pubblici appalti una valenza prescrittiva e preclusiva del tutto eccedentaria rispetto al </a:t>
            </a:r>
            <a:r>
              <a:rPr lang="it-IT" b="1" dirty="0" err="1"/>
              <a:t>proprium</a:t>
            </a:r>
            <a:r>
              <a:rPr lang="it-IT" b="1" dirty="0"/>
              <a:t> degli obiettivi di tutela perseguiti</a:t>
            </a:r>
            <a:r>
              <a:rPr lang="it-IT" dirty="0"/>
              <a:t>. Allo stesso modo si finirebbe per imporre alle imprese </a:t>
            </a:r>
            <a:r>
              <a:rPr lang="it-IT" b="1" dirty="0"/>
              <a:t>prescrizioni e limitazioni non giustificate dal rilievo economico che l’attività potenzialmente ascrivibile ai settori ‘a </a:t>
            </a:r>
            <a:r>
              <a:rPr lang="it-IT" b="1" dirty="0" err="1"/>
              <a:t>rischio’</a:t>
            </a:r>
            <a:r>
              <a:rPr lang="it-IT" b="1" dirty="0"/>
              <a:t> presenta in relazione alla singola commessa</a:t>
            </a:r>
            <a:r>
              <a:rPr lang="it-IT" dirty="0"/>
              <a:t>” (Cons. Stato, V, n. 848 del 2017).</a:t>
            </a:r>
          </a:p>
        </p:txBody>
      </p:sp>
      <p:pic>
        <p:nvPicPr>
          <p:cNvPr id="12" name="Elemento grafico 11" descr="Riunione con riempimento a tinta unita">
            <a:extLst>
              <a:ext uri="{FF2B5EF4-FFF2-40B4-BE49-F238E27FC236}">
                <a16:creationId xmlns:a16="http://schemas.microsoft.com/office/drawing/2014/main" id="{72D2EA78-748E-8DCA-233D-1B25AFC1A59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435364" y="2103582"/>
            <a:ext cx="914400" cy="914400"/>
          </a:xfrm>
          <a:prstGeom prst="rect">
            <a:avLst/>
          </a:prstGeom>
        </p:spPr>
      </p:pic>
      <p:pic>
        <p:nvPicPr>
          <p:cNvPr id="14" name="Elemento grafico 13" descr="Commento importante con riempimento a tinta unita">
            <a:extLst>
              <a:ext uri="{FF2B5EF4-FFF2-40B4-BE49-F238E27FC236}">
                <a16:creationId xmlns:a16="http://schemas.microsoft.com/office/drawing/2014/main" id="{E46C0B19-131B-663F-B1DA-337AD41A1A0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flipH="1">
            <a:off x="11383504" y="2191329"/>
            <a:ext cx="738905" cy="738905"/>
          </a:xfrm>
          <a:prstGeom prst="rect">
            <a:avLst/>
          </a:prstGeom>
        </p:spPr>
      </p:pic>
      <p:cxnSp>
        <p:nvCxnSpPr>
          <p:cNvPr id="16" name="Connettore diritto 15">
            <a:extLst>
              <a:ext uri="{FF2B5EF4-FFF2-40B4-BE49-F238E27FC236}">
                <a16:creationId xmlns:a16="http://schemas.microsoft.com/office/drawing/2014/main" id="{A793AC3B-B7AC-3D85-D58B-DA0398552816}"/>
              </a:ext>
            </a:extLst>
          </p:cNvPr>
          <p:cNvCxnSpPr/>
          <p:nvPr/>
        </p:nvCxnSpPr>
        <p:spPr>
          <a:xfrm>
            <a:off x="11374264" y="2251364"/>
            <a:ext cx="0" cy="1533236"/>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6619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7CBBB-E3CA-4EE6-78F2-80C56F484392}"/>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0CE595D2-D189-2066-C5EF-E6EF980FECCF}"/>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408" imgH="408" progId="TCLayout.ActiveDocument.1">
                  <p:embed/>
                </p:oleObj>
              </mc:Choice>
              <mc:Fallback>
                <p:oleObj name="Diapositiva think-cell" r:id="rId3" imgW="408" imgH="408" progId="TCLayout.ActiveDocument.1">
                  <p:embed/>
                  <p:pic>
                    <p:nvPicPr>
                      <p:cNvPr id="4" name="think-cell data - do not delete" hidden="1">
                        <a:extLst>
                          <a:ext uri="{FF2B5EF4-FFF2-40B4-BE49-F238E27FC236}">
                            <a16:creationId xmlns:a16="http://schemas.microsoft.com/office/drawing/2014/main" id="{1DD40A1F-0398-6AA0-73B8-6ACD0F9CF44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olo 1">
            <a:extLst>
              <a:ext uri="{FF2B5EF4-FFF2-40B4-BE49-F238E27FC236}">
                <a16:creationId xmlns:a16="http://schemas.microsoft.com/office/drawing/2014/main" id="{1389DDA4-9140-D7C6-1813-1FBE231F6A3F}"/>
              </a:ext>
            </a:extLst>
          </p:cNvPr>
          <p:cNvSpPr txBox="1">
            <a:spLocks/>
          </p:cNvSpPr>
          <p:nvPr/>
        </p:nvSpPr>
        <p:spPr>
          <a:xfrm>
            <a:off x="1734103" y="86407"/>
            <a:ext cx="10026887" cy="121969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000" b="1" cap="all" dirty="0">
                <a:solidFill>
                  <a:schemeClr val="accent1">
                    <a:lumMod val="50000"/>
                  </a:schemeClr>
                </a:solidFill>
                <a:latin typeface="HelveticaNeueLT Std"/>
              </a:rPr>
              <a:t>WHITE LIST – CONSIGLIO DI STATO N. 9201/2024</a:t>
            </a:r>
          </a:p>
          <a:p>
            <a:pPr algn="ctr"/>
            <a:endParaRPr lang="it-IT" sz="2000" b="1" cap="all" dirty="0">
              <a:solidFill>
                <a:schemeClr val="accent1">
                  <a:lumMod val="50000"/>
                </a:schemeClr>
              </a:solidFill>
              <a:latin typeface="HelveticaNeueLT Std"/>
            </a:endParaRPr>
          </a:p>
          <a:p>
            <a:pPr algn="ctr"/>
            <a:r>
              <a:rPr lang="it-IT" sz="1800" b="1" dirty="0">
                <a:solidFill>
                  <a:srgbClr val="006AB2"/>
                </a:solidFill>
                <a:latin typeface="Helvetica" panose="020B0604020202020204" pitchFamily="34" charset="0"/>
                <a:ea typeface="Calibri" panose="020F0502020204030204" pitchFamily="34" charset="0"/>
                <a:cs typeface="Arial" panose="020B0604020202020204" pitchFamily="34" charset="0"/>
              </a:rPr>
              <a:t>La posizione della Corte</a:t>
            </a:r>
            <a:endParaRPr lang="it-IT" sz="3200" dirty="0"/>
          </a:p>
        </p:txBody>
      </p:sp>
      <p:cxnSp>
        <p:nvCxnSpPr>
          <p:cNvPr id="6" name="Connettore diritto 5">
            <a:extLst>
              <a:ext uri="{FF2B5EF4-FFF2-40B4-BE49-F238E27FC236}">
                <a16:creationId xmlns:a16="http://schemas.microsoft.com/office/drawing/2014/main" id="{7B0EF192-8CE0-DD8E-9F7E-220EBA9D649E}"/>
              </a:ext>
            </a:extLst>
          </p:cNvPr>
          <p:cNvCxnSpPr/>
          <p:nvPr/>
        </p:nvCxnSpPr>
        <p:spPr>
          <a:xfrm>
            <a:off x="2340528" y="645952"/>
            <a:ext cx="9851472"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Elemento grafico 6" descr="Badge 1 contorno">
            <a:extLst>
              <a:ext uri="{FF2B5EF4-FFF2-40B4-BE49-F238E27FC236}">
                <a16:creationId xmlns:a16="http://schemas.microsoft.com/office/drawing/2014/main" id="{0EAFCCE1-C31A-03F7-6B7F-438972D838F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100" y="155160"/>
            <a:ext cx="328910" cy="328910"/>
          </a:xfrm>
          <a:prstGeom prst="rect">
            <a:avLst/>
          </a:prstGeom>
        </p:spPr>
      </p:pic>
      <p:cxnSp>
        <p:nvCxnSpPr>
          <p:cNvPr id="8" name="Connettore diritto 7">
            <a:extLst>
              <a:ext uri="{FF2B5EF4-FFF2-40B4-BE49-F238E27FC236}">
                <a16:creationId xmlns:a16="http://schemas.microsoft.com/office/drawing/2014/main" id="{9F403E6F-1D00-C149-6276-2BC21159050C}"/>
              </a:ext>
            </a:extLst>
          </p:cNvPr>
          <p:cNvCxnSpPr>
            <a:cxnSpLocks/>
          </p:cNvCxnSpPr>
          <p:nvPr/>
        </p:nvCxnSpPr>
        <p:spPr>
          <a:xfrm flipH="1">
            <a:off x="431810" y="86407"/>
            <a:ext cx="147" cy="893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6C2BC8A6-572D-99F1-6FFF-8C6740130CD9}"/>
              </a:ext>
            </a:extLst>
          </p:cNvPr>
          <p:cNvCxnSpPr>
            <a:cxnSpLocks/>
          </p:cNvCxnSpPr>
          <p:nvPr/>
        </p:nvCxnSpPr>
        <p:spPr>
          <a:xfrm>
            <a:off x="102100" y="644235"/>
            <a:ext cx="4524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ttore diritto 10">
            <a:extLst>
              <a:ext uri="{FF2B5EF4-FFF2-40B4-BE49-F238E27FC236}">
                <a16:creationId xmlns:a16="http://schemas.microsoft.com/office/drawing/2014/main" id="{DA9FBE9B-693B-667C-8DEA-0EBA55A1C270}"/>
              </a:ext>
            </a:extLst>
          </p:cNvPr>
          <p:cNvCxnSpPr>
            <a:cxnSpLocks/>
          </p:cNvCxnSpPr>
          <p:nvPr/>
        </p:nvCxnSpPr>
        <p:spPr>
          <a:xfrm>
            <a:off x="2554341" y="1683063"/>
            <a:ext cx="0" cy="4634066"/>
          </a:xfrm>
          <a:prstGeom prst="line">
            <a:avLst/>
          </a:prstGeom>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0D57A11B-8D33-122B-0B10-78542FFDAFDE}"/>
              </a:ext>
            </a:extLst>
          </p:cNvPr>
          <p:cNvSpPr txBox="1"/>
          <p:nvPr/>
        </p:nvSpPr>
        <p:spPr>
          <a:xfrm>
            <a:off x="2758919" y="1792814"/>
            <a:ext cx="9002069" cy="4708981"/>
          </a:xfrm>
          <a:prstGeom prst="rect">
            <a:avLst/>
          </a:prstGeom>
          <a:noFill/>
        </p:spPr>
        <p:txBody>
          <a:bodyPr wrap="square">
            <a:spAutoFit/>
          </a:bodyPr>
          <a:lstStyle/>
          <a:p>
            <a:pPr algn="just"/>
            <a:r>
              <a:rPr lang="it-IT" sz="2000" dirty="0"/>
              <a:t>“Ad avviso del Collegio, tale interpretazione è maggiormente coerente con la finalità di iscrivere le richiamate disposizioni in un </a:t>
            </a:r>
            <a:r>
              <a:rPr lang="it-IT" sz="2000" b="1" dirty="0"/>
              <a:t>ambito di ragionevolezza e di legittimità costituzionale</a:t>
            </a:r>
            <a:r>
              <a:rPr lang="it-IT" sz="2000" dirty="0"/>
              <a:t>, </a:t>
            </a:r>
            <a:r>
              <a:rPr lang="it-IT" sz="2000" b="1" dirty="0"/>
              <a:t>non potendo il presidio di legalità </a:t>
            </a:r>
            <a:r>
              <a:rPr lang="it-IT" sz="2000" dirty="0"/>
              <a:t>disciplinato dalla legge n. 190 del 2012 </a:t>
            </a:r>
            <a:r>
              <a:rPr lang="it-IT" sz="2000" b="1" dirty="0"/>
              <a:t>trovare applicazione anche oltre il limite della sostanziale irrilevanza e in relazione a fattispecie</a:t>
            </a:r>
            <a:r>
              <a:rPr lang="it-IT" sz="2000" dirty="0"/>
              <a:t> in cui l’oggetto dell’affidamento non riguarda – se non in misura obiettivamente marginale – i settori considerati tipicamente a rischio di infiltrazioni malavitose”.</a:t>
            </a:r>
          </a:p>
          <a:p>
            <a:pPr algn="just"/>
            <a:endParaRPr lang="it-IT" sz="2000" dirty="0"/>
          </a:p>
          <a:p>
            <a:pPr algn="just"/>
            <a:endParaRPr lang="it-IT" sz="2000" dirty="0"/>
          </a:p>
          <a:p>
            <a:pPr algn="just"/>
            <a:r>
              <a:rPr lang="it-IT" sz="2000" dirty="0"/>
              <a:t>“</a:t>
            </a:r>
            <a:r>
              <a:rPr lang="it-IT" sz="2000" dirty="0">
                <a:highlight>
                  <a:srgbClr val="FFFF00"/>
                </a:highlight>
              </a:rPr>
              <a:t>Ad avviso del Collegio, non sussisteva per la società aggiudicataria, anche a prescindere dalla dichiarazione di subappalto relativa alla macro categoria “demolizioni”, l’obbligo di essere in possesso o avere chiesto l’iscrizione nella white list dal momento che l’oggetto dell’appalto non era costituito dal conferimento dei rifiuti da demolizioni a impianto di recupero o discarica autorizzata ai fini del loro recupero/smaltimento.</a:t>
            </a:r>
          </a:p>
        </p:txBody>
      </p:sp>
      <p:pic>
        <p:nvPicPr>
          <p:cNvPr id="10" name="Elemento grafico 9" descr="Riunione con riempimento a tinta unita">
            <a:extLst>
              <a:ext uri="{FF2B5EF4-FFF2-40B4-BE49-F238E27FC236}">
                <a16:creationId xmlns:a16="http://schemas.microsoft.com/office/drawing/2014/main" id="{F114D592-4B20-8541-9D74-E38F9E29172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435364" y="2103582"/>
            <a:ext cx="914400" cy="914400"/>
          </a:xfrm>
          <a:prstGeom prst="rect">
            <a:avLst/>
          </a:prstGeom>
        </p:spPr>
      </p:pic>
    </p:spTree>
    <p:extLst>
      <p:ext uri="{BB962C8B-B14F-4D97-AF65-F5344CB8AC3E}">
        <p14:creationId xmlns:p14="http://schemas.microsoft.com/office/powerpoint/2010/main" val="38138520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sse">
  <a:themeElements>
    <a:clrScheme name="Personalizzato 6">
      <a:dk1>
        <a:srgbClr val="061C28"/>
      </a:dk1>
      <a:lt1>
        <a:srgbClr val="061C28"/>
      </a:lt1>
      <a:dk2>
        <a:srgbClr val="FFFFFF"/>
      </a:dk2>
      <a:lt2>
        <a:srgbClr val="FFFFFF"/>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Parallass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ss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
  <TotalTime>6024</TotalTime>
  <Words>2134</Words>
  <Application>Microsoft Office PowerPoint</Application>
  <PresentationFormat>Widescreen</PresentationFormat>
  <Paragraphs>101</Paragraphs>
  <Slides>13</Slides>
  <Notes>0</Notes>
  <HiddenSlides>0</HiddenSlides>
  <MMClips>0</MMClips>
  <ScaleCrop>false</ScaleCrop>
  <HeadingPairs>
    <vt:vector size="8" baseType="variant">
      <vt:variant>
        <vt:lpstr>Caratteri utilizzati</vt:lpstr>
      </vt:variant>
      <vt:variant>
        <vt:i4>6</vt:i4>
      </vt:variant>
      <vt:variant>
        <vt:lpstr>Tema</vt:lpstr>
      </vt:variant>
      <vt:variant>
        <vt:i4>1</vt:i4>
      </vt:variant>
      <vt:variant>
        <vt:lpstr>Server OLE incorporati</vt:lpstr>
      </vt:variant>
      <vt:variant>
        <vt:i4>1</vt:i4>
      </vt:variant>
      <vt:variant>
        <vt:lpstr>Titoli diapositive</vt:lpstr>
      </vt:variant>
      <vt:variant>
        <vt:i4>13</vt:i4>
      </vt:variant>
    </vt:vector>
  </HeadingPairs>
  <TitlesOfParts>
    <vt:vector size="21" baseType="lpstr">
      <vt:lpstr>Arial</vt:lpstr>
      <vt:lpstr>Calibri</vt:lpstr>
      <vt:lpstr>Corbel</vt:lpstr>
      <vt:lpstr>Helvetica</vt:lpstr>
      <vt:lpstr>HelveticaNeueLT Std</vt:lpstr>
      <vt:lpstr>MinionPro-Regular</vt:lpstr>
      <vt:lpstr>Parallasse</vt:lpstr>
      <vt:lpstr>Diapositiva think-cell</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operatore</dc:creator>
  <cp:lastModifiedBy>operatore07</cp:lastModifiedBy>
  <cp:revision>208</cp:revision>
  <cp:lastPrinted>2024-04-15T15:53:18Z</cp:lastPrinted>
  <dcterms:created xsi:type="dcterms:W3CDTF">2019-09-20T07:50:34Z</dcterms:created>
  <dcterms:modified xsi:type="dcterms:W3CDTF">2025-02-07T14:19:59Z</dcterms:modified>
</cp:coreProperties>
</file>